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9" r:id="rId1"/>
  </p:sldMasterIdLst>
  <p:notesMasterIdLst>
    <p:notesMasterId r:id="rId47"/>
  </p:notesMasterIdLst>
  <p:handoutMasterIdLst>
    <p:handoutMasterId r:id="rId48"/>
  </p:handoutMasterIdLst>
  <p:sldIdLst>
    <p:sldId id="344" r:id="rId2"/>
    <p:sldId id="345" r:id="rId3"/>
    <p:sldId id="347" r:id="rId4"/>
    <p:sldId id="427" r:id="rId5"/>
    <p:sldId id="428" r:id="rId6"/>
    <p:sldId id="429" r:id="rId7"/>
    <p:sldId id="430" r:id="rId8"/>
    <p:sldId id="431" r:id="rId9"/>
    <p:sldId id="433" r:id="rId10"/>
    <p:sldId id="432" r:id="rId11"/>
    <p:sldId id="434" r:id="rId12"/>
    <p:sldId id="435" r:id="rId13"/>
    <p:sldId id="436" r:id="rId14"/>
    <p:sldId id="437" r:id="rId15"/>
    <p:sldId id="438" r:id="rId16"/>
    <p:sldId id="439" r:id="rId17"/>
    <p:sldId id="440" r:id="rId18"/>
    <p:sldId id="423" r:id="rId19"/>
    <p:sldId id="359" r:id="rId20"/>
    <p:sldId id="441" r:id="rId21"/>
    <p:sldId id="442" r:id="rId22"/>
    <p:sldId id="454" r:id="rId23"/>
    <p:sldId id="443" r:id="rId24"/>
    <p:sldId id="444" r:id="rId25"/>
    <p:sldId id="445" r:id="rId26"/>
    <p:sldId id="446" r:id="rId27"/>
    <p:sldId id="366" r:id="rId28"/>
    <p:sldId id="368" r:id="rId29"/>
    <p:sldId id="448" r:id="rId30"/>
    <p:sldId id="371" r:id="rId31"/>
    <p:sldId id="372" r:id="rId32"/>
    <p:sldId id="449" r:id="rId33"/>
    <p:sldId id="450" r:id="rId34"/>
    <p:sldId id="451" r:id="rId35"/>
    <p:sldId id="373" r:id="rId36"/>
    <p:sldId id="374" r:id="rId37"/>
    <p:sldId id="453" r:id="rId38"/>
    <p:sldId id="452" r:id="rId39"/>
    <p:sldId id="379" r:id="rId40"/>
    <p:sldId id="380" r:id="rId41"/>
    <p:sldId id="385" r:id="rId42"/>
    <p:sldId id="388" r:id="rId43"/>
    <p:sldId id="424" r:id="rId44"/>
    <p:sldId id="389" r:id="rId45"/>
    <p:sldId id="390" r:id="rId4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5"/>
    <a:srgbClr val="5684BC"/>
    <a:srgbClr val="8E1428"/>
    <a:srgbClr val="DF8E97"/>
    <a:srgbClr val="FF0000"/>
    <a:srgbClr val="00CCFF"/>
    <a:srgbClr val="C0F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p:cViewPr varScale="1">
        <p:scale>
          <a:sx n="67" d="100"/>
          <a:sy n="67" d="100"/>
        </p:scale>
        <p:origin x="-72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2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46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2758710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ln/>
        </p:spPr>
        <p:txBody>
          <a:bodyPr/>
          <a:lstStyle/>
          <a:p>
            <a:endParaRPr lang="en-US"/>
          </a:p>
        </p:txBody>
      </p:sp>
      <p:sp>
        <p:nvSpPr>
          <p:cNvPr id="73011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body" idx="1"/>
          </p:nvPr>
        </p:nvSpPr>
        <p:spPr>
          <a:ln/>
        </p:spPr>
        <p:txBody>
          <a:bodyPr/>
          <a:lstStyle/>
          <a:p>
            <a:endParaRPr lang="en-US"/>
          </a:p>
        </p:txBody>
      </p:sp>
      <p:sp>
        <p:nvSpPr>
          <p:cNvPr id="73216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body" idx="1"/>
          </p:nvPr>
        </p:nvSpPr>
        <p:spPr>
          <a:ln/>
        </p:spPr>
        <p:txBody>
          <a:bodyPr/>
          <a:lstStyle/>
          <a:p>
            <a:endParaRPr lang="en-US"/>
          </a:p>
        </p:txBody>
      </p:sp>
      <p:sp>
        <p:nvSpPr>
          <p:cNvPr id="73421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body" idx="1"/>
          </p:nvPr>
        </p:nvSpPr>
        <p:spPr>
          <a:ln/>
        </p:spPr>
        <p:txBody>
          <a:bodyPr/>
          <a:lstStyle/>
          <a:p>
            <a:endParaRPr lang="en-US"/>
          </a:p>
        </p:txBody>
      </p:sp>
      <p:sp>
        <p:nvSpPr>
          <p:cNvPr id="7413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body" idx="1"/>
          </p:nvPr>
        </p:nvSpPr>
        <p:spPr>
          <a:ln/>
        </p:spPr>
        <p:txBody>
          <a:bodyPr/>
          <a:lstStyle/>
          <a:p>
            <a:endParaRPr lang="en-US"/>
          </a:p>
        </p:txBody>
      </p:sp>
      <p:sp>
        <p:nvSpPr>
          <p:cNvPr id="74342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body" idx="1"/>
          </p:nvPr>
        </p:nvSpPr>
        <p:spPr>
          <a:ln/>
        </p:spPr>
        <p:txBody>
          <a:bodyPr/>
          <a:lstStyle/>
          <a:p>
            <a:endParaRPr lang="en-US"/>
          </a:p>
        </p:txBody>
      </p:sp>
      <p:sp>
        <p:nvSpPr>
          <p:cNvPr id="7536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body" idx="1"/>
          </p:nvPr>
        </p:nvSpPr>
        <p:spPr>
          <a:ln/>
        </p:spPr>
        <p:txBody>
          <a:bodyPr/>
          <a:lstStyle/>
          <a:p>
            <a:endParaRPr lang="en-US"/>
          </a:p>
        </p:txBody>
      </p:sp>
      <p:sp>
        <p:nvSpPr>
          <p:cNvPr id="7587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body" idx="1"/>
          </p:nvPr>
        </p:nvSpPr>
        <p:spPr>
          <a:ln/>
        </p:spPr>
        <p:txBody>
          <a:bodyPr/>
          <a:lstStyle/>
          <a:p>
            <a:endParaRPr lang="en-US"/>
          </a:p>
        </p:txBody>
      </p:sp>
      <p:sp>
        <p:nvSpPr>
          <p:cNvPr id="76083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body" idx="1"/>
          </p:nvPr>
        </p:nvSpPr>
        <p:spPr>
          <a:noFill/>
          <a:ln/>
        </p:spPr>
        <p:txBody>
          <a:bodyPr/>
          <a:lstStyle/>
          <a:p>
            <a:endParaRPr lang="en-US" dirty="0"/>
          </a:p>
        </p:txBody>
      </p:sp>
      <p:sp>
        <p:nvSpPr>
          <p:cNvPr id="76288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body" idx="1"/>
          </p:nvPr>
        </p:nvSpPr>
        <p:spPr>
          <a:ln/>
        </p:spPr>
        <p:txBody>
          <a:bodyPr/>
          <a:lstStyle/>
          <a:p>
            <a:endParaRPr lang="en-US"/>
          </a:p>
        </p:txBody>
      </p:sp>
      <p:sp>
        <p:nvSpPr>
          <p:cNvPr id="68608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body" idx="1"/>
          </p:nvPr>
        </p:nvSpPr>
        <p:spPr>
          <a:ln/>
        </p:spPr>
        <p:txBody>
          <a:bodyPr/>
          <a:lstStyle/>
          <a:p>
            <a:endParaRPr lang="en-US"/>
          </a:p>
        </p:txBody>
      </p:sp>
      <p:sp>
        <p:nvSpPr>
          <p:cNvPr id="6901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57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body" idx="1"/>
          </p:nvPr>
        </p:nvSpPr>
        <p:spPr>
          <a:ln/>
        </p:spPr>
        <p:txBody>
          <a:bodyPr/>
          <a:lstStyle/>
          <a:p>
            <a:endParaRPr lang="en-US"/>
          </a:p>
        </p:txBody>
      </p:sp>
      <p:sp>
        <p:nvSpPr>
          <p:cNvPr id="70861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body" idx="1"/>
          </p:nvPr>
        </p:nvSpPr>
        <p:spPr>
          <a:ln/>
        </p:spPr>
        <p:txBody>
          <a:bodyPr/>
          <a:lstStyle/>
          <a:p>
            <a:endParaRPr lang="en-US"/>
          </a:p>
        </p:txBody>
      </p:sp>
      <p:sp>
        <p:nvSpPr>
          <p:cNvPr id="7208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body" idx="1"/>
          </p:nvPr>
        </p:nvSpPr>
        <p:spPr>
          <a:ln/>
        </p:spPr>
        <p:txBody>
          <a:bodyPr/>
          <a:lstStyle/>
          <a:p>
            <a:endParaRPr lang="en-US"/>
          </a:p>
        </p:txBody>
      </p:sp>
      <p:sp>
        <p:nvSpPr>
          <p:cNvPr id="7239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body" idx="1"/>
          </p:nvPr>
        </p:nvSpPr>
        <p:spPr>
          <a:ln/>
        </p:spPr>
        <p:txBody>
          <a:bodyPr/>
          <a:lstStyle/>
          <a:p>
            <a:endParaRPr lang="en-US"/>
          </a:p>
        </p:txBody>
      </p:sp>
      <p:sp>
        <p:nvSpPr>
          <p:cNvPr id="7239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body" idx="1"/>
          </p:nvPr>
        </p:nvSpPr>
        <p:spPr>
          <a:ln/>
        </p:spPr>
        <p:txBody>
          <a:bodyPr/>
          <a:lstStyle/>
          <a:p>
            <a:endParaRPr lang="en-US"/>
          </a:p>
        </p:txBody>
      </p:sp>
      <p:sp>
        <p:nvSpPr>
          <p:cNvPr id="7280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Saturday, November 24, 2012</a:t>
            </a:fld>
            <a:endParaRPr lang="en-US"/>
          </a:p>
        </p:txBody>
      </p:sp>
      <p:sp>
        <p:nvSpPr>
          <p:cNvPr id="5" name="Footer Placeholder 4"/>
          <p:cNvSpPr>
            <a:spLocks noGrp="1"/>
          </p:cNvSpPr>
          <p:nvPr>
            <p:ph type="ftr" sz="quarter" idx="11"/>
          </p:nvPr>
        </p:nvSpPr>
        <p:spPr/>
        <p:txBody>
          <a:bodyPr/>
          <a:lstStyle/>
          <a:p>
            <a:r>
              <a:rPr lang="en-US" smtClean="0"/>
              <a:t>Chapter 8: Security Issues and Ethics in Education</a:t>
            </a:r>
            <a:endParaRPr lang="en-US"/>
          </a:p>
        </p:txBody>
      </p:sp>
      <p:sp>
        <p:nvSpPr>
          <p:cNvPr id="6" name="Slide Number Placeholder 5"/>
          <p:cNvSpPr>
            <a:spLocks noGrp="1"/>
          </p:cNvSpPr>
          <p:nvPr>
            <p:ph type="sldNum" sz="quarter" idx="12"/>
          </p:nvPr>
        </p:nvSpPr>
        <p:spPr/>
        <p:txBody>
          <a:bodyPr/>
          <a:lstStyle/>
          <a:p>
            <a:fld id="{1F231FE0-1FDC-46BF-A923-BD664FBA20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Saturday, November 24, 2012</a:t>
            </a:fld>
            <a:endParaRPr lang="en-US"/>
          </a:p>
        </p:txBody>
      </p:sp>
      <p:sp>
        <p:nvSpPr>
          <p:cNvPr id="5" name="Footer Placeholder 4"/>
          <p:cNvSpPr>
            <a:spLocks noGrp="1"/>
          </p:cNvSpPr>
          <p:nvPr>
            <p:ph type="ftr" sz="quarter" idx="11"/>
          </p:nvPr>
        </p:nvSpPr>
        <p:spPr/>
        <p:txBody>
          <a:bodyPr/>
          <a:lstStyle/>
          <a:p>
            <a:r>
              <a:rPr lang="en-US" smtClean="0"/>
              <a:t>Chapter 8: Security Issues and Ethics in Education</a:t>
            </a:r>
            <a:endParaRPr lang="en-US"/>
          </a:p>
        </p:txBody>
      </p:sp>
      <p:sp>
        <p:nvSpPr>
          <p:cNvPr id="6" name="Slide Number Placeholder 5"/>
          <p:cNvSpPr>
            <a:spLocks noGrp="1"/>
          </p:cNvSpPr>
          <p:nvPr>
            <p:ph type="sldNum" sz="quarter" idx="12"/>
          </p:nvPr>
        </p:nvSpPr>
        <p:spPr/>
        <p:txBody>
          <a:bodyPr/>
          <a:lstStyle/>
          <a:p>
            <a:fld id="{6BCB8539-A6DE-41CF-87D0-C9CAACE2C3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November 24, 2012</a:t>
            </a:fld>
            <a:endParaRPr lang="en-US"/>
          </a:p>
        </p:txBody>
      </p:sp>
      <p:sp>
        <p:nvSpPr>
          <p:cNvPr id="5" name="Footer Placeholder 4"/>
          <p:cNvSpPr>
            <a:spLocks noGrp="1"/>
          </p:cNvSpPr>
          <p:nvPr>
            <p:ph type="ftr" sz="quarter" idx="11"/>
          </p:nvPr>
        </p:nvSpPr>
        <p:spPr/>
        <p:txBody>
          <a:bodyPr/>
          <a:lstStyle/>
          <a:p>
            <a:r>
              <a:rPr lang="en-US" smtClean="0"/>
              <a:t>Chapter 8: Security Issues and Ethics in Education</a:t>
            </a:r>
            <a:endParaRPr lang="en-US"/>
          </a:p>
        </p:txBody>
      </p:sp>
      <p:sp>
        <p:nvSpPr>
          <p:cNvPr id="6" name="Slide Number Placeholder 5"/>
          <p:cNvSpPr>
            <a:spLocks noGrp="1"/>
          </p:cNvSpPr>
          <p:nvPr>
            <p:ph type="sldNum" sz="quarter" idx="12"/>
          </p:nvPr>
        </p:nvSpPr>
        <p:spPr/>
        <p:txBody>
          <a:bodyPr/>
          <a:lstStyle/>
          <a:p>
            <a:fld id="{978E18A5-261B-43CF-AA2E-436C3438FAF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Saturday, November 24, 2012</a:t>
            </a:fld>
            <a:endParaRPr lang="en-US"/>
          </a:p>
        </p:txBody>
      </p:sp>
      <p:sp>
        <p:nvSpPr>
          <p:cNvPr id="6" name="Footer Placeholder 5"/>
          <p:cNvSpPr>
            <a:spLocks noGrp="1"/>
          </p:cNvSpPr>
          <p:nvPr>
            <p:ph type="ftr" sz="quarter" idx="11"/>
          </p:nvPr>
        </p:nvSpPr>
        <p:spPr/>
        <p:txBody>
          <a:bodyPr/>
          <a:lstStyle/>
          <a:p>
            <a:r>
              <a:rPr lang="en-US" smtClean="0"/>
              <a:t>Chapter 8: Security Issues and Ethics in Education</a:t>
            </a:r>
            <a:endParaRPr lang="en-US"/>
          </a:p>
        </p:txBody>
      </p:sp>
      <p:sp>
        <p:nvSpPr>
          <p:cNvPr id="7" name="Slide Number Placeholder 6"/>
          <p:cNvSpPr>
            <a:spLocks noGrp="1"/>
          </p:cNvSpPr>
          <p:nvPr>
            <p:ph type="sldNum" sz="quarter" idx="12"/>
          </p:nvPr>
        </p:nvSpPr>
        <p:spPr/>
        <p:txBody>
          <a:bodyPr/>
          <a:lstStyle/>
          <a:p>
            <a:fld id="{068BA61D-2316-4B7F-AFEE-51296F20B0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Saturday, November 24, 2012</a:t>
            </a:fld>
            <a:endParaRPr lang="en-US"/>
          </a:p>
        </p:txBody>
      </p:sp>
      <p:sp>
        <p:nvSpPr>
          <p:cNvPr id="8" name="Footer Placeholder 7"/>
          <p:cNvSpPr>
            <a:spLocks noGrp="1"/>
          </p:cNvSpPr>
          <p:nvPr>
            <p:ph type="ftr" sz="quarter" idx="11"/>
          </p:nvPr>
        </p:nvSpPr>
        <p:spPr/>
        <p:txBody>
          <a:bodyPr/>
          <a:lstStyle/>
          <a:p>
            <a:r>
              <a:rPr lang="en-US" smtClean="0"/>
              <a:t>Chapter 8: Security Issues and Ethics in Education</a:t>
            </a:r>
            <a:endParaRPr lang="en-US"/>
          </a:p>
        </p:txBody>
      </p:sp>
      <p:sp>
        <p:nvSpPr>
          <p:cNvPr id="9" name="Slide Number Placeholder 8"/>
          <p:cNvSpPr>
            <a:spLocks noGrp="1"/>
          </p:cNvSpPr>
          <p:nvPr>
            <p:ph type="sldNum" sz="quarter" idx="12"/>
          </p:nvPr>
        </p:nvSpPr>
        <p:spPr/>
        <p:txBody>
          <a:bodyPr/>
          <a:lstStyle/>
          <a:p>
            <a:fld id="{108001AE-A679-4C37-9EEB-665F090E5370}"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November 24, 2012</a:t>
            </a:fld>
            <a:endParaRPr lang="en-US"/>
          </a:p>
        </p:txBody>
      </p:sp>
      <p:sp>
        <p:nvSpPr>
          <p:cNvPr id="3" name="Footer Placeholder 2"/>
          <p:cNvSpPr>
            <a:spLocks noGrp="1"/>
          </p:cNvSpPr>
          <p:nvPr>
            <p:ph type="ftr" sz="quarter" idx="11"/>
          </p:nvPr>
        </p:nvSpPr>
        <p:spPr/>
        <p:txBody>
          <a:bodyPr/>
          <a:lstStyle/>
          <a:p>
            <a:r>
              <a:rPr lang="en-US" smtClean="0"/>
              <a:t>Chapter 8: Security Issues and Ethics in Education</a:t>
            </a:r>
            <a:endParaRPr lang="en-US"/>
          </a:p>
        </p:txBody>
      </p:sp>
      <p:sp>
        <p:nvSpPr>
          <p:cNvPr id="4" name="Slide Number Placeholder 3"/>
          <p:cNvSpPr>
            <a:spLocks noGrp="1"/>
          </p:cNvSpPr>
          <p:nvPr>
            <p:ph type="sldNum" sz="quarter" idx="12"/>
          </p:nvPr>
        </p:nvSpPr>
        <p:spPr/>
        <p:txBody>
          <a:bodyPr/>
          <a:lstStyle/>
          <a:p>
            <a:fld id="{0827DDD4-63F6-4FFD-9A08-A53EC1F81B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November 24, 2012</a:t>
            </a:fld>
            <a:endParaRPr lang="en-US"/>
          </a:p>
        </p:txBody>
      </p:sp>
      <p:sp>
        <p:nvSpPr>
          <p:cNvPr id="6" name="Footer Placeholder 5"/>
          <p:cNvSpPr>
            <a:spLocks noGrp="1"/>
          </p:cNvSpPr>
          <p:nvPr>
            <p:ph type="ftr" sz="quarter" idx="11"/>
          </p:nvPr>
        </p:nvSpPr>
        <p:spPr/>
        <p:txBody>
          <a:bodyPr/>
          <a:lstStyle/>
          <a:p>
            <a:r>
              <a:rPr lang="en-US" smtClean="0"/>
              <a:t>Chapter 8: Security Issues and Ethics in Education</a:t>
            </a:r>
            <a:endParaRPr lang="en-US"/>
          </a:p>
        </p:txBody>
      </p:sp>
      <p:sp>
        <p:nvSpPr>
          <p:cNvPr id="7" name="Slide Number Placeholder 6"/>
          <p:cNvSpPr>
            <a:spLocks noGrp="1"/>
          </p:cNvSpPr>
          <p:nvPr>
            <p:ph type="sldNum" sz="quarter" idx="12"/>
          </p:nvPr>
        </p:nvSpPr>
        <p:spPr/>
        <p:txBody>
          <a:bodyPr/>
          <a:lstStyle/>
          <a:p>
            <a:fld id="{ECFFD5E6-3665-492F-A8B5-AA7111545D96}"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November 24, 2012</a:t>
            </a:fld>
            <a:endParaRPr lang="en-US"/>
          </a:p>
        </p:txBody>
      </p:sp>
      <p:sp>
        <p:nvSpPr>
          <p:cNvPr id="6" name="Footer Placeholder 5"/>
          <p:cNvSpPr>
            <a:spLocks noGrp="1"/>
          </p:cNvSpPr>
          <p:nvPr>
            <p:ph type="ftr" sz="quarter" idx="11"/>
          </p:nvPr>
        </p:nvSpPr>
        <p:spPr/>
        <p:txBody>
          <a:bodyPr/>
          <a:lstStyle/>
          <a:p>
            <a:r>
              <a:rPr lang="en-US" smtClean="0"/>
              <a:t>Chapter 8: Security Issues and Ethics in Education</a:t>
            </a:r>
            <a:endParaRPr lang="en-US"/>
          </a:p>
        </p:txBody>
      </p:sp>
      <p:sp>
        <p:nvSpPr>
          <p:cNvPr id="7" name="Slide Number Placeholder 6"/>
          <p:cNvSpPr>
            <a:spLocks noGrp="1"/>
          </p:cNvSpPr>
          <p:nvPr>
            <p:ph type="sldNum" sz="quarter" idx="12"/>
          </p:nvPr>
        </p:nvSpPr>
        <p:spPr/>
        <p:txBody>
          <a:bodyPr/>
          <a:lstStyle/>
          <a:p>
            <a:fld id="{61C38201-BDF1-4484-B056-950937BA92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Saturday, November 24, 2012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Chapter 8: Security Issues and Ethics in Education</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617CEC4-721B-48E5-8069-10E9BAFBA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p:txBody>
          <a:bodyPr/>
          <a:lstStyle/>
          <a:p>
            <a:r>
              <a:rPr lang="en-US"/>
              <a:t>Chapter 8</a:t>
            </a:r>
          </a:p>
        </p:txBody>
      </p:sp>
      <p:sp>
        <p:nvSpPr>
          <p:cNvPr id="103428" name="Rectangle 4"/>
          <p:cNvSpPr>
            <a:spLocks noGrp="1" noChangeArrowheads="1"/>
          </p:cNvSpPr>
          <p:nvPr>
            <p:ph type="subTitle" idx="1"/>
          </p:nvPr>
        </p:nvSpPr>
        <p:spPr>
          <a:ln/>
        </p:spPr>
        <p:txBody>
          <a:bodyPr/>
          <a:lstStyle/>
          <a:p>
            <a:endParaRPr lang="en-US" sz="2000" dirty="0"/>
          </a:p>
          <a:p>
            <a:r>
              <a:rPr lang="en-US" dirty="0"/>
              <a:t>Security </a:t>
            </a:r>
            <a:r>
              <a:rPr lang="en-US" dirty="0" smtClean="0"/>
              <a:t>Issues and Ethics </a:t>
            </a:r>
            <a:br>
              <a:rPr lang="en-US" dirty="0" smtClean="0"/>
            </a:br>
            <a:r>
              <a:rPr lang="en-US" dirty="0" smtClean="0"/>
              <a:t>in </a:t>
            </a:r>
            <a:r>
              <a:rPr lang="en-US" dirty="0"/>
              <a:t>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Preventing Malware from Infecting Your Computer</a:t>
            </a:r>
            <a:endParaRPr lang="en-US" dirty="0"/>
          </a:p>
        </p:txBody>
      </p:sp>
      <p:sp>
        <p:nvSpPr>
          <p:cNvPr id="3" name="Content Placeholder 2"/>
          <p:cNvSpPr>
            <a:spLocks noGrp="1"/>
          </p:cNvSpPr>
          <p:nvPr>
            <p:ph idx="1"/>
          </p:nvPr>
        </p:nvSpPr>
        <p:spPr/>
        <p:txBody>
          <a:bodyPr/>
          <a:lstStyle/>
          <a:p>
            <a:pPr eaLnBrk="1" hangingPunct="1"/>
            <a:r>
              <a:rPr lang="en-US" sz="2400" smtClean="0"/>
              <a:t>Install an antivirus program on all of your computers</a:t>
            </a:r>
          </a:p>
          <a:p>
            <a:pPr eaLnBrk="1" hangingPunct="1"/>
            <a:r>
              <a:rPr lang="en-US" sz="2400" smtClean="0"/>
              <a:t>Never open an e-mail attachment unless you are expecting it and it is from a trusted source</a:t>
            </a:r>
          </a:p>
          <a:p>
            <a:pPr eaLnBrk="1" hangingPunct="1"/>
            <a:r>
              <a:rPr lang="en-US" sz="2400" smtClean="0"/>
              <a:t>If the antivirus program flags an e-mail attachment  as infected, delete the attachment immediately</a:t>
            </a:r>
          </a:p>
          <a:p>
            <a:pPr eaLnBrk="1" hangingPunct="1"/>
            <a:r>
              <a:rPr lang="en-US" sz="2400" smtClean="0"/>
              <a:t>Check all downloaded programs for viruses, worms, or Trojan horses</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4749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Anti-virus Programs</a:t>
            </a:r>
            <a:endParaRPr lang="en-US" dirty="0"/>
          </a:p>
        </p:txBody>
      </p:sp>
      <p:sp>
        <p:nvSpPr>
          <p:cNvPr id="3" name="Content Placeholder 2"/>
          <p:cNvSpPr>
            <a:spLocks noGrp="1"/>
          </p:cNvSpPr>
          <p:nvPr>
            <p:ph idx="1"/>
          </p:nvPr>
        </p:nvSpPr>
        <p:spPr/>
        <p:txBody>
          <a:bodyPr/>
          <a:lstStyle/>
          <a:p>
            <a:pPr eaLnBrk="1" hangingPunct="1"/>
            <a:r>
              <a:rPr lang="en-US" sz="2800" smtClean="0"/>
              <a:t>Identifies and removes computer viruses</a:t>
            </a:r>
          </a:p>
          <a:p>
            <a:pPr eaLnBrk="1" hangingPunct="1"/>
            <a:r>
              <a:rPr lang="en-US" sz="2800" smtClean="0"/>
              <a:t>Most also protect against worms and Trojan horses</a:t>
            </a:r>
          </a:p>
          <a:p>
            <a:pPr eaLnBrk="1" hangingPunct="1"/>
            <a:r>
              <a:rPr lang="en-US" sz="2800" smtClean="0"/>
              <a:t>Most anti-virus programs provide more then just virus protection.</a:t>
            </a:r>
          </a:p>
        </p:txBody>
      </p:sp>
    </p:spTree>
    <p:extLst>
      <p:ext uri="{BB962C8B-B14F-4D97-AF65-F5344CB8AC3E}">
        <p14:creationId xmlns:p14="http://schemas.microsoft.com/office/powerpoint/2010/main" val="424240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Anti-virus Programs</a:t>
            </a:r>
            <a:endParaRPr lang="en-US" dirty="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8978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686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800" dirty="0" smtClean="0"/>
              <a:t>Internet and Network Attacks</a:t>
            </a:r>
            <a:endParaRPr lang="en-US" dirty="0"/>
          </a:p>
        </p:txBody>
      </p:sp>
      <p:sp>
        <p:nvSpPr>
          <p:cNvPr id="3" name="Content Placeholder 2"/>
          <p:cNvSpPr>
            <a:spLocks noGrp="1"/>
          </p:cNvSpPr>
          <p:nvPr>
            <p:ph idx="1"/>
          </p:nvPr>
        </p:nvSpPr>
        <p:spPr/>
        <p:txBody>
          <a:bodyPr/>
          <a:lstStyle/>
          <a:p>
            <a:pPr eaLnBrk="1" hangingPunct="1"/>
            <a:r>
              <a:rPr lang="en-US" sz="2400" smtClean="0"/>
              <a:t>A denial of service attack is an assault which</a:t>
            </a:r>
            <a:br>
              <a:rPr lang="en-US" sz="2400" smtClean="0"/>
            </a:br>
            <a:r>
              <a:rPr lang="en-US" sz="2400" smtClean="0"/>
              <a:t>disrupts computer access to an Internet service such as the Web or e-mail</a:t>
            </a:r>
          </a:p>
          <a:p>
            <a:pPr eaLnBrk="1" hangingPunct="1"/>
            <a:r>
              <a:rPr lang="en-US" sz="2400" smtClean="0"/>
              <a:t>A back door is a program or set of instructions in a program that allow users to bypass security controls when accessing a computer resource</a:t>
            </a:r>
          </a:p>
          <a:p>
            <a:pPr eaLnBrk="1" hangingPunct="1"/>
            <a:r>
              <a:rPr lang="en-US" sz="2400" smtClean="0"/>
              <a:t>Spoofing is a technique intruders use to make</a:t>
            </a:r>
            <a:br>
              <a:rPr lang="en-US" sz="2400" smtClean="0"/>
            </a:br>
            <a:r>
              <a:rPr lang="en-US" sz="2400" smtClean="0"/>
              <a:t>their network or Internet transmission</a:t>
            </a:r>
            <a:br>
              <a:rPr lang="en-US" sz="2400" smtClean="0"/>
            </a:br>
            <a:r>
              <a:rPr lang="en-US" sz="2400" smtClean="0"/>
              <a:t>appear legitimate to a victim computer or</a:t>
            </a:r>
            <a:br>
              <a:rPr lang="en-US" sz="2400" smtClean="0"/>
            </a:br>
            <a:r>
              <a:rPr lang="en-US" sz="2400" smtClean="0"/>
              <a:t>network</a:t>
            </a:r>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3898802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Firewall</a:t>
            </a:r>
            <a:endParaRPr lang="en-US" dirty="0"/>
          </a:p>
        </p:txBody>
      </p:sp>
      <p:sp>
        <p:nvSpPr>
          <p:cNvPr id="3" name="Content Placeholder 2"/>
          <p:cNvSpPr>
            <a:spLocks noGrp="1"/>
          </p:cNvSpPr>
          <p:nvPr>
            <p:ph idx="1"/>
          </p:nvPr>
        </p:nvSpPr>
        <p:spPr/>
        <p:txBody>
          <a:bodyPr/>
          <a:lstStyle/>
          <a:p>
            <a:r>
              <a:rPr lang="en-US" sz="2400" dirty="0" smtClean="0"/>
              <a:t>A computer firewall limits the data that can pass through it and protects a networked server or client machine from damage by unauthorized users.</a:t>
            </a:r>
          </a:p>
          <a:p>
            <a:r>
              <a:rPr lang="en-US" sz="2400" dirty="0" smtClean="0"/>
              <a:t>Firewalls can be either hardware or software-based.</a:t>
            </a:r>
          </a:p>
          <a:p>
            <a:pPr lvl="1"/>
            <a:endParaRPr lang="en-US" sz="2000" dirty="0" smtClean="0"/>
          </a:p>
        </p:txBody>
      </p:sp>
    </p:spTree>
    <p:extLst>
      <p:ext uri="{BB962C8B-B14F-4D97-AF65-F5344CB8AC3E}">
        <p14:creationId xmlns:p14="http://schemas.microsoft.com/office/powerpoint/2010/main" val="3840239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Firewall</a:t>
            </a:r>
            <a:endParaRPr lang="en-US" dirty="0"/>
          </a:p>
        </p:txBody>
      </p:sp>
      <p:pic>
        <p:nvPicPr>
          <p:cNvPr id="22531" name="Picture 5" descr="firewall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235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768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User Names and Passwords</a:t>
            </a:r>
            <a:endParaRPr lang="en-US" dirty="0"/>
          </a:p>
        </p:txBody>
      </p:sp>
      <p:sp>
        <p:nvSpPr>
          <p:cNvPr id="3" name="Content Placeholder 2"/>
          <p:cNvSpPr>
            <a:spLocks noGrp="1"/>
          </p:cNvSpPr>
          <p:nvPr>
            <p:ph idx="1"/>
          </p:nvPr>
        </p:nvSpPr>
        <p:spPr/>
        <p:txBody>
          <a:bodyPr/>
          <a:lstStyle/>
          <a:p>
            <a:r>
              <a:rPr lang="en-US" dirty="0"/>
              <a:t>Unauthorized Access and Use</a:t>
            </a:r>
          </a:p>
          <a:p>
            <a:pPr lvl="1"/>
            <a:r>
              <a:rPr lang="en-US" sz="2400" dirty="0"/>
              <a:t>Crackers and hackers</a:t>
            </a:r>
          </a:p>
          <a:p>
            <a:pPr lvl="1"/>
            <a:r>
              <a:rPr lang="en-US" sz="2400" dirty="0"/>
              <a:t>Access controls</a:t>
            </a:r>
          </a:p>
          <a:p>
            <a:pPr lvl="2"/>
            <a:r>
              <a:rPr lang="en-US" dirty="0"/>
              <a:t>Identification</a:t>
            </a:r>
          </a:p>
          <a:p>
            <a:pPr lvl="2"/>
            <a:r>
              <a:rPr lang="en-US" dirty="0"/>
              <a:t>Authentication</a:t>
            </a:r>
          </a:p>
          <a:p>
            <a:pPr>
              <a:spcBef>
                <a:spcPct val="0"/>
              </a:spcBef>
              <a:buSzPct val="80000"/>
            </a:pPr>
            <a:r>
              <a:rPr lang="en-US" dirty="0" smtClean="0"/>
              <a:t>User </a:t>
            </a:r>
            <a:r>
              <a:rPr lang="en-US" dirty="0" smtClean="0"/>
              <a:t>name - Unique combination of characters that </a:t>
            </a:r>
            <a:r>
              <a:rPr lang="en-US" dirty="0" smtClean="0"/>
              <a:t>identifies </a:t>
            </a:r>
            <a:r>
              <a:rPr lang="en-US" dirty="0" smtClean="0"/>
              <a:t>user</a:t>
            </a:r>
          </a:p>
          <a:p>
            <a:pPr eaLnBrk="1" hangingPunct="1"/>
            <a:r>
              <a:rPr lang="en-US" dirty="0" smtClean="0"/>
              <a:t>Password is private combination of characters associated with the user name </a:t>
            </a:r>
            <a:r>
              <a:rPr lang="en-US" dirty="0" smtClean="0"/>
              <a:t>that </a:t>
            </a:r>
            <a:r>
              <a:rPr lang="en-US" dirty="0" smtClean="0"/>
              <a:t>allows access to computer resources</a:t>
            </a:r>
          </a:p>
          <a:p>
            <a:pPr eaLnBrk="1" hangingPunct="1"/>
            <a:endParaRPr lang="en-US" sz="2800" dirty="0" smtClean="0"/>
          </a:p>
        </p:txBody>
      </p:sp>
    </p:spTree>
    <p:extLst>
      <p:ext uri="{BB962C8B-B14F-4D97-AF65-F5344CB8AC3E}">
        <p14:creationId xmlns:p14="http://schemas.microsoft.com/office/powerpoint/2010/main" val="140577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User Names and Passwords</a:t>
            </a:r>
            <a:endParaRPr lang="en-US" dirty="0"/>
          </a:p>
        </p:txBody>
      </p:sp>
      <p:pic>
        <p:nvPicPr>
          <p:cNvPr id="24579" name="Picture 14" descr="fig11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740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308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ln/>
        </p:spPr>
        <p:txBody>
          <a:bodyPr>
            <a:normAutofit/>
          </a:bodyPr>
          <a:lstStyle/>
          <a:p>
            <a:r>
              <a:rPr lang="en-US" sz="3200" dirty="0"/>
              <a:t>Computer Security: </a:t>
            </a:r>
            <a:r>
              <a:rPr lang="en-US" sz="3200" dirty="0" smtClean="0"/>
              <a:t>Risks </a:t>
            </a:r>
            <a:r>
              <a:rPr lang="en-US" sz="3200" dirty="0"/>
              <a:t>and Safeguards</a:t>
            </a:r>
          </a:p>
        </p:txBody>
      </p:sp>
      <p:sp>
        <p:nvSpPr>
          <p:cNvPr id="813059" name="Rectangle 3"/>
          <p:cNvSpPr>
            <a:spLocks noGrp="1" noChangeArrowheads="1"/>
          </p:cNvSpPr>
          <p:nvPr>
            <p:ph idx="1"/>
          </p:nvPr>
        </p:nvSpPr>
        <p:spPr/>
        <p:txBody>
          <a:bodyPr/>
          <a:lstStyle/>
          <a:p>
            <a:r>
              <a:rPr lang="en-US" dirty="0"/>
              <a:t>Possessed Objects and Biometric Devices</a:t>
            </a:r>
          </a:p>
          <a:p>
            <a:pPr lvl="1"/>
            <a:r>
              <a:rPr lang="en-US" dirty="0"/>
              <a:t>A possessed object is any item that you must carry to gain access to a </a:t>
            </a:r>
            <a:r>
              <a:rPr lang="en-US" dirty="0" smtClean="0"/>
              <a:t>computer or computer facility</a:t>
            </a:r>
            <a:endParaRPr lang="en-US" dirty="0"/>
          </a:p>
          <a:p>
            <a:pPr lvl="2"/>
            <a:r>
              <a:rPr lang="en-US" dirty="0" smtClean="0"/>
              <a:t>Badges, cards, smart cards, and keys</a:t>
            </a:r>
            <a:endParaRPr lang="en-US" dirty="0"/>
          </a:p>
          <a:p>
            <a:pPr lvl="1"/>
            <a:r>
              <a:rPr lang="en-US" dirty="0" smtClean="0"/>
              <a:t>Personal </a:t>
            </a:r>
            <a:r>
              <a:rPr lang="en-US" dirty="0"/>
              <a:t>Identification Number (PIN)</a:t>
            </a:r>
          </a:p>
          <a:p>
            <a:pPr lvl="1"/>
            <a:r>
              <a:rPr lang="en-US" dirty="0"/>
              <a:t>Biometric devices authenticate a person’s identity with a </a:t>
            </a:r>
            <a:r>
              <a:rPr lang="en-US" dirty="0" smtClean="0"/>
              <a:t>personal characteristic</a:t>
            </a:r>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29E34BD3-E7BF-40FF-B28E-CBEC54AAD5C6}" type="slidenum">
              <a:rPr lang="en-US"/>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3059">
                                            <p:txEl>
                                              <p:pRg st="0" end="0"/>
                                            </p:txEl>
                                          </p:spTgt>
                                        </p:tgtEl>
                                        <p:attrNameLst>
                                          <p:attrName>style.visibility</p:attrName>
                                        </p:attrNameLst>
                                      </p:cBhvr>
                                      <p:to>
                                        <p:strVal val="visible"/>
                                      </p:to>
                                    </p:set>
                                    <p:animEffect transition="in" filter="fade">
                                      <p:cBhvr>
                                        <p:cTn id="7" dur="500"/>
                                        <p:tgtEl>
                                          <p:spTgt spid="813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3059">
                                            <p:txEl>
                                              <p:pRg st="1" end="1"/>
                                            </p:txEl>
                                          </p:spTgt>
                                        </p:tgtEl>
                                        <p:attrNameLst>
                                          <p:attrName>style.visibility</p:attrName>
                                        </p:attrNameLst>
                                      </p:cBhvr>
                                      <p:to>
                                        <p:strVal val="visible"/>
                                      </p:to>
                                    </p:set>
                                    <p:animEffect transition="in" filter="fade">
                                      <p:cBhvr>
                                        <p:cTn id="12" dur="500"/>
                                        <p:tgtEl>
                                          <p:spTgt spid="813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3059">
                                            <p:txEl>
                                              <p:pRg st="2" end="2"/>
                                            </p:txEl>
                                          </p:spTgt>
                                        </p:tgtEl>
                                        <p:attrNameLst>
                                          <p:attrName>style.visibility</p:attrName>
                                        </p:attrNameLst>
                                      </p:cBhvr>
                                      <p:to>
                                        <p:strVal val="visible"/>
                                      </p:to>
                                    </p:set>
                                    <p:animEffect transition="in" filter="fade">
                                      <p:cBhvr>
                                        <p:cTn id="17" dur="500"/>
                                        <p:tgtEl>
                                          <p:spTgt spid="813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3059">
                                            <p:txEl>
                                              <p:pRg st="3" end="3"/>
                                            </p:txEl>
                                          </p:spTgt>
                                        </p:tgtEl>
                                        <p:attrNameLst>
                                          <p:attrName>style.visibility</p:attrName>
                                        </p:attrNameLst>
                                      </p:cBhvr>
                                      <p:to>
                                        <p:strVal val="visible"/>
                                      </p:to>
                                    </p:set>
                                    <p:animEffect transition="in" filter="fade">
                                      <p:cBhvr>
                                        <p:cTn id="22" dur="500"/>
                                        <p:tgtEl>
                                          <p:spTgt spid="813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3059">
                                            <p:txEl>
                                              <p:pRg st="4" end="4"/>
                                            </p:txEl>
                                          </p:spTgt>
                                        </p:tgtEl>
                                        <p:attrNameLst>
                                          <p:attrName>style.visibility</p:attrName>
                                        </p:attrNameLst>
                                      </p:cBhvr>
                                      <p:to>
                                        <p:strVal val="visible"/>
                                      </p:to>
                                    </p:set>
                                    <p:animEffect transition="in" filter="fade">
                                      <p:cBhvr>
                                        <p:cTn id="27" dur="500"/>
                                        <p:tgtEl>
                                          <p:spTgt spid="81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9" name="Rectangle 5"/>
          <p:cNvSpPr>
            <a:spLocks noGrp="1" noChangeArrowheads="1"/>
          </p:cNvSpPr>
          <p:nvPr>
            <p:ph type="title"/>
          </p:nvPr>
        </p:nvSpPr>
        <p:spPr>
          <a:ln/>
        </p:spPr>
        <p:txBody>
          <a:bodyPr>
            <a:normAutofit/>
          </a:bodyPr>
          <a:lstStyle/>
          <a:p>
            <a:r>
              <a:rPr lang="en-US" sz="3200" dirty="0"/>
              <a:t>Computer Security: </a:t>
            </a:r>
            <a:r>
              <a:rPr lang="en-US" sz="3200" dirty="0" smtClean="0"/>
              <a:t>Risks </a:t>
            </a:r>
            <a:r>
              <a:rPr lang="en-US" sz="3200" dirty="0"/>
              <a:t>and Safeguards</a:t>
            </a:r>
          </a:p>
        </p:txBody>
      </p:sp>
      <p:sp>
        <p:nvSpPr>
          <p:cNvPr id="707587" name="Rectangle 3"/>
          <p:cNvSpPr>
            <a:spLocks noGrp="1" noChangeArrowheads="1"/>
          </p:cNvSpPr>
          <p:nvPr>
            <p:ph idx="1"/>
          </p:nvPr>
        </p:nvSpPr>
        <p:spPr>
          <a:noFill/>
          <a:ln/>
        </p:spPr>
        <p:txBody>
          <a:bodyPr lIns="90488" tIns="44450" rIns="90488" bIns="44450"/>
          <a:lstStyle/>
          <a:p>
            <a:r>
              <a:rPr lang="en-US" dirty="0"/>
              <a:t>Hardware Theft and Vandalism</a:t>
            </a:r>
          </a:p>
          <a:p>
            <a:pPr lvl="1"/>
            <a:r>
              <a:rPr lang="en-US" dirty="0"/>
              <a:t>Cable lock devices</a:t>
            </a:r>
          </a:p>
          <a:p>
            <a:pPr lvl="1"/>
            <a:r>
              <a:rPr lang="en-US" dirty="0"/>
              <a:t>Portable equipment warrants special considerations</a:t>
            </a:r>
          </a:p>
          <a:p>
            <a:pPr lvl="1"/>
            <a:r>
              <a:rPr lang="en-US" dirty="0"/>
              <a:t>Computer vandalism</a:t>
            </a:r>
          </a:p>
          <a:p>
            <a:pPr lvl="2"/>
            <a:r>
              <a:rPr lang="en-US" dirty="0"/>
              <a:t>Cutting cables</a:t>
            </a:r>
          </a:p>
          <a:p>
            <a:pPr lvl="2"/>
            <a:r>
              <a:rPr lang="en-US" dirty="0"/>
              <a:t>Deleting </a:t>
            </a:r>
            <a:r>
              <a:rPr lang="en-US" dirty="0" smtClean="0"/>
              <a:t>software</a:t>
            </a:r>
            <a:endParaRPr lang="en-US" dirty="0"/>
          </a:p>
          <a:p>
            <a:pPr lvl="2"/>
            <a:r>
              <a:rPr lang="en-US" dirty="0"/>
              <a:t>Smashing </a:t>
            </a:r>
            <a:r>
              <a:rPr lang="en-US" dirty="0" smtClean="0"/>
              <a:t>computer</a:t>
            </a:r>
          </a:p>
          <a:p>
            <a:r>
              <a:rPr lang="en-US" dirty="0"/>
              <a:t>Software Theft</a:t>
            </a:r>
          </a:p>
          <a:p>
            <a:pPr lvl="1"/>
            <a:r>
              <a:rPr lang="en-US" dirty="0"/>
              <a:t>Software piracy</a:t>
            </a:r>
          </a:p>
          <a:p>
            <a:pPr lvl="1"/>
            <a:r>
              <a:rPr lang="en-US" dirty="0"/>
              <a:t>Software license</a:t>
            </a:r>
          </a:p>
          <a:p>
            <a:pPr lvl="2"/>
            <a:r>
              <a:rPr lang="en-US" dirty="0"/>
              <a:t>Single-user license</a:t>
            </a:r>
          </a:p>
          <a:p>
            <a:pPr lvl="2"/>
            <a:r>
              <a:rPr lang="en-US" dirty="0"/>
              <a:t>Multiple-user</a:t>
            </a:r>
          </a:p>
          <a:p>
            <a:pPr lvl="2"/>
            <a:r>
              <a:rPr lang="en-US" dirty="0"/>
              <a:t>Network license</a:t>
            </a:r>
          </a:p>
          <a:p>
            <a:pPr lvl="2"/>
            <a:r>
              <a:rPr lang="en-US" dirty="0"/>
              <a:t>Community/State license</a:t>
            </a:r>
          </a:p>
          <a:p>
            <a:pPr lvl="2"/>
            <a:endParaRPr lang="en-US" dirty="0"/>
          </a:p>
        </p:txBody>
      </p:sp>
      <p:sp>
        <p:nvSpPr>
          <p:cNvPr id="5"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6" name="Slide Number Placeholder 4"/>
          <p:cNvSpPr>
            <a:spLocks noGrp="1"/>
          </p:cNvSpPr>
          <p:nvPr>
            <p:ph type="sldNum" sz="quarter" idx="4294967295"/>
          </p:nvPr>
        </p:nvSpPr>
        <p:spPr>
          <a:xfrm>
            <a:off x="7620000" y="18288"/>
            <a:ext cx="1066800" cy="329184"/>
          </a:xfrm>
        </p:spPr>
        <p:txBody>
          <a:bodyPr/>
          <a:lstStyle/>
          <a:p>
            <a:fld id="{8EE51015-E662-4A2D-886F-5BA7BCC5081E}" type="slidenum">
              <a:rPr lang="en-US"/>
              <a:pPr/>
              <a:t>19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7587">
                                            <p:txEl>
                                              <p:pRg st="0" end="0"/>
                                            </p:txEl>
                                          </p:spTgt>
                                        </p:tgtEl>
                                        <p:attrNameLst>
                                          <p:attrName>style.visibility</p:attrName>
                                        </p:attrNameLst>
                                      </p:cBhvr>
                                      <p:to>
                                        <p:strVal val="visible"/>
                                      </p:to>
                                    </p:set>
                                    <p:animEffect transition="in" filter="fade">
                                      <p:cBhvr>
                                        <p:cTn id="7" dur="500"/>
                                        <p:tgtEl>
                                          <p:spTgt spid="70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7587">
                                            <p:txEl>
                                              <p:pRg st="1" end="1"/>
                                            </p:txEl>
                                          </p:spTgt>
                                        </p:tgtEl>
                                        <p:attrNameLst>
                                          <p:attrName>style.visibility</p:attrName>
                                        </p:attrNameLst>
                                      </p:cBhvr>
                                      <p:to>
                                        <p:strVal val="visible"/>
                                      </p:to>
                                    </p:set>
                                    <p:animEffect transition="in" filter="fade">
                                      <p:cBhvr>
                                        <p:cTn id="12" dur="500"/>
                                        <p:tgtEl>
                                          <p:spTgt spid="70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7587">
                                            <p:txEl>
                                              <p:pRg st="2" end="2"/>
                                            </p:txEl>
                                          </p:spTgt>
                                        </p:tgtEl>
                                        <p:attrNameLst>
                                          <p:attrName>style.visibility</p:attrName>
                                        </p:attrNameLst>
                                      </p:cBhvr>
                                      <p:to>
                                        <p:strVal val="visible"/>
                                      </p:to>
                                    </p:set>
                                    <p:animEffect transition="in" filter="fade">
                                      <p:cBhvr>
                                        <p:cTn id="17" dur="500"/>
                                        <p:tgtEl>
                                          <p:spTgt spid="70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7587">
                                            <p:txEl>
                                              <p:pRg st="3" end="3"/>
                                            </p:txEl>
                                          </p:spTgt>
                                        </p:tgtEl>
                                        <p:attrNameLst>
                                          <p:attrName>style.visibility</p:attrName>
                                        </p:attrNameLst>
                                      </p:cBhvr>
                                      <p:to>
                                        <p:strVal val="visible"/>
                                      </p:to>
                                    </p:set>
                                    <p:animEffect transition="in" filter="fade">
                                      <p:cBhvr>
                                        <p:cTn id="22" dur="500"/>
                                        <p:tgtEl>
                                          <p:spTgt spid="707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7587">
                                            <p:txEl>
                                              <p:pRg st="4" end="4"/>
                                            </p:txEl>
                                          </p:spTgt>
                                        </p:tgtEl>
                                        <p:attrNameLst>
                                          <p:attrName>style.visibility</p:attrName>
                                        </p:attrNameLst>
                                      </p:cBhvr>
                                      <p:to>
                                        <p:strVal val="visible"/>
                                      </p:to>
                                    </p:set>
                                    <p:animEffect transition="in" filter="fade">
                                      <p:cBhvr>
                                        <p:cTn id="27" dur="500"/>
                                        <p:tgtEl>
                                          <p:spTgt spid="7075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7587">
                                            <p:txEl>
                                              <p:pRg st="5" end="5"/>
                                            </p:txEl>
                                          </p:spTgt>
                                        </p:tgtEl>
                                        <p:attrNameLst>
                                          <p:attrName>style.visibility</p:attrName>
                                        </p:attrNameLst>
                                      </p:cBhvr>
                                      <p:to>
                                        <p:strVal val="visible"/>
                                      </p:to>
                                    </p:set>
                                    <p:animEffect transition="in" filter="fade">
                                      <p:cBhvr>
                                        <p:cTn id="32" dur="500"/>
                                        <p:tgtEl>
                                          <p:spTgt spid="7075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7587">
                                            <p:txEl>
                                              <p:pRg st="6" end="6"/>
                                            </p:txEl>
                                          </p:spTgt>
                                        </p:tgtEl>
                                        <p:attrNameLst>
                                          <p:attrName>style.visibility</p:attrName>
                                        </p:attrNameLst>
                                      </p:cBhvr>
                                      <p:to>
                                        <p:strVal val="visible"/>
                                      </p:to>
                                    </p:set>
                                    <p:animEffect transition="in" filter="fade">
                                      <p:cBhvr>
                                        <p:cTn id="37" dur="500"/>
                                        <p:tgtEl>
                                          <p:spTgt spid="7075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7587">
                                            <p:txEl>
                                              <p:pRg st="7" end="7"/>
                                            </p:txEl>
                                          </p:spTgt>
                                        </p:tgtEl>
                                        <p:attrNameLst>
                                          <p:attrName>style.visibility</p:attrName>
                                        </p:attrNameLst>
                                      </p:cBhvr>
                                      <p:to>
                                        <p:strVal val="visible"/>
                                      </p:to>
                                    </p:set>
                                    <p:animEffect transition="in" filter="fade">
                                      <p:cBhvr>
                                        <p:cTn id="42" dur="500"/>
                                        <p:tgtEl>
                                          <p:spTgt spid="7075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7587">
                                            <p:txEl>
                                              <p:pRg st="8" end="8"/>
                                            </p:txEl>
                                          </p:spTgt>
                                        </p:tgtEl>
                                        <p:attrNameLst>
                                          <p:attrName>style.visibility</p:attrName>
                                        </p:attrNameLst>
                                      </p:cBhvr>
                                      <p:to>
                                        <p:strVal val="visible"/>
                                      </p:to>
                                    </p:set>
                                    <p:animEffect transition="in" filter="fade">
                                      <p:cBhvr>
                                        <p:cTn id="47" dur="500"/>
                                        <p:tgtEl>
                                          <p:spTgt spid="7075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7587">
                                            <p:txEl>
                                              <p:pRg st="9" end="9"/>
                                            </p:txEl>
                                          </p:spTgt>
                                        </p:tgtEl>
                                        <p:attrNameLst>
                                          <p:attrName>style.visibility</p:attrName>
                                        </p:attrNameLst>
                                      </p:cBhvr>
                                      <p:to>
                                        <p:strVal val="visible"/>
                                      </p:to>
                                    </p:set>
                                    <p:animEffect transition="in" filter="fade">
                                      <p:cBhvr>
                                        <p:cTn id="52" dur="500"/>
                                        <p:tgtEl>
                                          <p:spTgt spid="70758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07587">
                                            <p:txEl>
                                              <p:pRg st="10" end="10"/>
                                            </p:txEl>
                                          </p:spTgt>
                                        </p:tgtEl>
                                        <p:attrNameLst>
                                          <p:attrName>style.visibility</p:attrName>
                                        </p:attrNameLst>
                                      </p:cBhvr>
                                      <p:to>
                                        <p:strVal val="visible"/>
                                      </p:to>
                                    </p:set>
                                    <p:animEffect transition="in" filter="fade">
                                      <p:cBhvr>
                                        <p:cTn id="57" dur="500"/>
                                        <p:tgtEl>
                                          <p:spTgt spid="70758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07587">
                                            <p:txEl>
                                              <p:pRg st="11" end="11"/>
                                            </p:txEl>
                                          </p:spTgt>
                                        </p:tgtEl>
                                        <p:attrNameLst>
                                          <p:attrName>style.visibility</p:attrName>
                                        </p:attrNameLst>
                                      </p:cBhvr>
                                      <p:to>
                                        <p:strVal val="visible"/>
                                      </p:to>
                                    </p:set>
                                    <p:animEffect transition="in" filter="fade">
                                      <p:cBhvr>
                                        <p:cTn id="62" dur="500"/>
                                        <p:tgtEl>
                                          <p:spTgt spid="70758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07587">
                                            <p:txEl>
                                              <p:pRg st="12" end="12"/>
                                            </p:txEl>
                                          </p:spTgt>
                                        </p:tgtEl>
                                        <p:attrNameLst>
                                          <p:attrName>style.visibility</p:attrName>
                                        </p:attrNameLst>
                                      </p:cBhvr>
                                      <p:to>
                                        <p:strVal val="visible"/>
                                      </p:to>
                                    </p:set>
                                    <p:animEffect transition="in" filter="fade">
                                      <p:cBhvr>
                                        <p:cTn id="67" dur="500"/>
                                        <p:tgtEl>
                                          <p:spTgt spid="70758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07587">
                                            <p:txEl>
                                              <p:pRg st="13" end="13"/>
                                            </p:txEl>
                                          </p:spTgt>
                                        </p:tgtEl>
                                        <p:attrNameLst>
                                          <p:attrName>style.visibility</p:attrName>
                                        </p:attrNameLst>
                                      </p:cBhvr>
                                      <p:to>
                                        <p:strVal val="visible"/>
                                      </p:to>
                                    </p:set>
                                    <p:animEffect transition="in" filter="fade">
                                      <p:cBhvr>
                                        <p:cTn id="72" dur="500"/>
                                        <p:tgtEl>
                                          <p:spTgt spid="70758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7"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60" name="Rectangle 4"/>
          <p:cNvSpPr>
            <a:spLocks noGrp="1" noChangeArrowheads="1"/>
          </p:cNvSpPr>
          <p:nvPr>
            <p:ph type="title"/>
          </p:nvPr>
        </p:nvSpPr>
        <p:spPr>
          <a:ln/>
        </p:spPr>
        <p:txBody>
          <a:bodyPr/>
          <a:lstStyle/>
          <a:p>
            <a:r>
              <a:rPr lang="en-US"/>
              <a:t>Chapter Objectives</a:t>
            </a:r>
          </a:p>
        </p:txBody>
      </p:sp>
      <p:sp>
        <p:nvSpPr>
          <p:cNvPr id="685059" name="Rectangle 3"/>
          <p:cNvSpPr>
            <a:spLocks noGrp="1" noChangeArrowheads="1"/>
          </p:cNvSpPr>
          <p:nvPr>
            <p:ph idx="1"/>
          </p:nvPr>
        </p:nvSpPr>
        <p:spPr>
          <a:xfrm>
            <a:off x="457200" y="1143000"/>
            <a:ext cx="8229600" cy="5486400"/>
          </a:xfrm>
          <a:noFill/>
          <a:ln/>
        </p:spPr>
        <p:txBody>
          <a:bodyPr lIns="90488" tIns="44450" rIns="90488" bIns="44450">
            <a:normAutofit lnSpcReduction="10000"/>
          </a:bodyPr>
          <a:lstStyle/>
          <a:p>
            <a:pPr>
              <a:lnSpc>
                <a:spcPct val="80000"/>
              </a:lnSpc>
            </a:pPr>
            <a:r>
              <a:rPr lang="en-US" dirty="0"/>
              <a:t>Identify security risks that threaten home and school computers</a:t>
            </a:r>
          </a:p>
          <a:p>
            <a:pPr>
              <a:lnSpc>
                <a:spcPct val="80000"/>
              </a:lnSpc>
            </a:pPr>
            <a:r>
              <a:rPr lang="en-US" dirty="0"/>
              <a:t>Describe how computer viruses and malicious software programs work and the steps you can take to prevent viruses</a:t>
            </a:r>
          </a:p>
          <a:p>
            <a:pPr>
              <a:lnSpc>
                <a:spcPct val="80000"/>
              </a:lnSpc>
            </a:pPr>
            <a:r>
              <a:rPr lang="en-US" dirty="0"/>
              <a:t>Describe different ways schools safeguard computers and networks</a:t>
            </a:r>
          </a:p>
          <a:p>
            <a:pPr>
              <a:lnSpc>
                <a:spcPct val="80000"/>
              </a:lnSpc>
            </a:pPr>
            <a:r>
              <a:rPr lang="en-US" dirty="0"/>
              <a:t>Explain why computer backup is important and how it is </a:t>
            </a:r>
            <a:r>
              <a:rPr lang="en-US" dirty="0" smtClean="0"/>
              <a:t>accomplished</a:t>
            </a:r>
          </a:p>
          <a:p>
            <a:r>
              <a:rPr lang="en-US" dirty="0"/>
              <a:t>Define what is meant by information privacy and its impact on schools</a:t>
            </a:r>
          </a:p>
          <a:p>
            <a:r>
              <a:rPr lang="en-US" dirty="0"/>
              <a:t>Identify the components of copyright that impact education</a:t>
            </a:r>
          </a:p>
          <a:p>
            <a:r>
              <a:rPr lang="en-US" dirty="0"/>
              <a:t>Describe the ethical issues related to Internet usage and steps schools are taking to address them</a:t>
            </a:r>
          </a:p>
          <a:p>
            <a:r>
              <a:rPr lang="en-US" dirty="0"/>
              <a:t>Identify safe and healthy uses of technology </a:t>
            </a:r>
            <a:r>
              <a:rPr lang="en-US" dirty="0" smtClean="0"/>
              <a:t>resources</a:t>
            </a:r>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1D5AAA0C-3AD0-4D1D-91A1-0530FA2083EB}" type="slidenum">
              <a:rPr lang="en-US"/>
              <a:pPr/>
              <a:t>2</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5059">
                                            <p:txEl>
                                              <p:pRg st="0" end="0"/>
                                            </p:txEl>
                                          </p:spTgt>
                                        </p:tgtEl>
                                        <p:attrNameLst>
                                          <p:attrName>style.visibility</p:attrName>
                                        </p:attrNameLst>
                                      </p:cBhvr>
                                      <p:to>
                                        <p:strVal val="visible"/>
                                      </p:to>
                                    </p:set>
                                    <p:animEffect transition="in" filter="fade">
                                      <p:cBhvr>
                                        <p:cTn id="7" dur="500"/>
                                        <p:tgtEl>
                                          <p:spTgt spid="68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5059">
                                            <p:txEl>
                                              <p:pRg st="1" end="1"/>
                                            </p:txEl>
                                          </p:spTgt>
                                        </p:tgtEl>
                                        <p:attrNameLst>
                                          <p:attrName>style.visibility</p:attrName>
                                        </p:attrNameLst>
                                      </p:cBhvr>
                                      <p:to>
                                        <p:strVal val="visible"/>
                                      </p:to>
                                    </p:set>
                                    <p:animEffect transition="in" filter="fade">
                                      <p:cBhvr>
                                        <p:cTn id="12" dur="500"/>
                                        <p:tgtEl>
                                          <p:spTgt spid="68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5059">
                                            <p:txEl>
                                              <p:pRg st="2" end="2"/>
                                            </p:txEl>
                                          </p:spTgt>
                                        </p:tgtEl>
                                        <p:attrNameLst>
                                          <p:attrName>style.visibility</p:attrName>
                                        </p:attrNameLst>
                                      </p:cBhvr>
                                      <p:to>
                                        <p:strVal val="visible"/>
                                      </p:to>
                                    </p:set>
                                    <p:animEffect transition="in" filter="fade">
                                      <p:cBhvr>
                                        <p:cTn id="17" dur="500"/>
                                        <p:tgtEl>
                                          <p:spTgt spid="68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5059">
                                            <p:txEl>
                                              <p:pRg st="3" end="3"/>
                                            </p:txEl>
                                          </p:spTgt>
                                        </p:tgtEl>
                                        <p:attrNameLst>
                                          <p:attrName>style.visibility</p:attrName>
                                        </p:attrNameLst>
                                      </p:cBhvr>
                                      <p:to>
                                        <p:strVal val="visible"/>
                                      </p:to>
                                    </p:set>
                                    <p:animEffect transition="in" filter="fade">
                                      <p:cBhvr>
                                        <p:cTn id="22" dur="500"/>
                                        <p:tgtEl>
                                          <p:spTgt spid="68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5059">
                                            <p:txEl>
                                              <p:pRg st="4" end="4"/>
                                            </p:txEl>
                                          </p:spTgt>
                                        </p:tgtEl>
                                        <p:attrNameLst>
                                          <p:attrName>style.visibility</p:attrName>
                                        </p:attrNameLst>
                                      </p:cBhvr>
                                      <p:to>
                                        <p:strVal val="visible"/>
                                      </p:to>
                                    </p:set>
                                    <p:animEffect transition="in" filter="fade">
                                      <p:cBhvr>
                                        <p:cTn id="27" dur="500"/>
                                        <p:tgtEl>
                                          <p:spTgt spid="68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5059">
                                            <p:txEl>
                                              <p:pRg st="5" end="5"/>
                                            </p:txEl>
                                          </p:spTgt>
                                        </p:tgtEl>
                                        <p:attrNameLst>
                                          <p:attrName>style.visibility</p:attrName>
                                        </p:attrNameLst>
                                      </p:cBhvr>
                                      <p:to>
                                        <p:strVal val="visible"/>
                                      </p:to>
                                    </p:set>
                                    <p:animEffect transition="in" filter="fade">
                                      <p:cBhvr>
                                        <p:cTn id="32" dur="500"/>
                                        <p:tgtEl>
                                          <p:spTgt spid="685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5059">
                                            <p:txEl>
                                              <p:pRg st="6" end="6"/>
                                            </p:txEl>
                                          </p:spTgt>
                                        </p:tgtEl>
                                        <p:attrNameLst>
                                          <p:attrName>style.visibility</p:attrName>
                                        </p:attrNameLst>
                                      </p:cBhvr>
                                      <p:to>
                                        <p:strVal val="visible"/>
                                      </p:to>
                                    </p:set>
                                    <p:animEffect transition="in" filter="fade">
                                      <p:cBhvr>
                                        <p:cTn id="37" dur="500"/>
                                        <p:tgtEl>
                                          <p:spTgt spid="6850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85059">
                                            <p:txEl>
                                              <p:pRg st="7" end="7"/>
                                            </p:txEl>
                                          </p:spTgt>
                                        </p:tgtEl>
                                        <p:attrNameLst>
                                          <p:attrName>style.visibility</p:attrName>
                                        </p:attrNameLst>
                                      </p:cBhvr>
                                      <p:to>
                                        <p:strVal val="visible"/>
                                      </p:to>
                                    </p:set>
                                    <p:animEffect transition="in" filter="fade">
                                      <p:cBhvr>
                                        <p:cTn id="42" dur="500"/>
                                        <p:tgtEl>
                                          <p:spTgt spid="68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9"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Safeguards Against Software Theft</a:t>
            </a:r>
            <a:endParaRPr lang="en-US" dirty="0"/>
          </a:p>
        </p:txBody>
      </p:sp>
      <p:sp>
        <p:nvSpPr>
          <p:cNvPr id="3" name="Content Placeholder 2"/>
          <p:cNvSpPr>
            <a:spLocks noGrp="1"/>
          </p:cNvSpPr>
          <p:nvPr>
            <p:ph idx="1"/>
          </p:nvPr>
        </p:nvSpPr>
        <p:spPr/>
        <p:txBody>
          <a:bodyPr/>
          <a:lstStyle/>
          <a:p>
            <a:pPr eaLnBrk="1" hangingPunct="1"/>
            <a:r>
              <a:rPr lang="en-US" sz="2400" dirty="0" smtClean="0"/>
              <a:t>Product activation allows user to input product identification number online or by phone and receive unique installation identification number</a:t>
            </a:r>
          </a:p>
          <a:p>
            <a:pPr eaLnBrk="1" hangingPunct="1"/>
            <a:r>
              <a:rPr lang="en-US" sz="2400" dirty="0" smtClean="0"/>
              <a:t>Business Software Alliance (BSA) promotes better understanding of software piracy problems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9447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Encryption</a:t>
            </a:r>
            <a:endParaRPr lang="en-US" dirty="0"/>
          </a:p>
        </p:txBody>
      </p:sp>
      <p:sp>
        <p:nvSpPr>
          <p:cNvPr id="3" name="Content Placeholder 2"/>
          <p:cNvSpPr>
            <a:spLocks noGrp="1"/>
          </p:cNvSpPr>
          <p:nvPr>
            <p:ph idx="1"/>
          </p:nvPr>
        </p:nvSpPr>
        <p:spPr/>
        <p:txBody>
          <a:bodyPr/>
          <a:lstStyle/>
          <a:p>
            <a:pPr eaLnBrk="1" hangingPunct="1"/>
            <a:r>
              <a:rPr lang="en-US" sz="2400" smtClean="0"/>
              <a:t>Encryption is the coding or scrambling of information so that it can only be decoded and read by someone who has the correct decoding key. Encryption key (formula) often uses more than one method</a:t>
            </a:r>
          </a:p>
          <a:p>
            <a:pPr eaLnBrk="1" hangingPunct="1"/>
            <a:r>
              <a:rPr lang="en-US" sz="2400" smtClean="0"/>
              <a:t>Encryption is used in secure Web sites as well as other mediums of data transfer. </a:t>
            </a:r>
          </a:p>
        </p:txBody>
      </p:sp>
    </p:spTree>
    <p:extLst>
      <p:ext uri="{BB962C8B-B14F-4D97-AF65-F5344CB8AC3E}">
        <p14:creationId xmlns:p14="http://schemas.microsoft.com/office/powerpoint/2010/main" val="1688368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Buying Online</a:t>
            </a:r>
            <a:endParaRPr lang="en-US" dirty="0"/>
          </a:p>
        </p:txBody>
      </p:sp>
      <p:sp>
        <p:nvSpPr>
          <p:cNvPr id="3" name="Content Placeholder 2"/>
          <p:cNvSpPr>
            <a:spLocks noGrp="1"/>
          </p:cNvSpPr>
          <p:nvPr>
            <p:ph idx="1"/>
          </p:nvPr>
        </p:nvSpPr>
        <p:spPr>
          <a:xfrm>
            <a:off x="457200" y="1219200"/>
            <a:ext cx="8229600" cy="2187575"/>
          </a:xfrm>
        </p:spPr>
        <p:txBody>
          <a:bodyPr/>
          <a:lstStyle/>
          <a:p>
            <a:pPr eaLnBrk="1" hangingPunct="1"/>
            <a:r>
              <a:rPr lang="en-US" sz="2400" dirty="0" smtClean="0"/>
              <a:t>Make sure that when you enter the shopping cart are the address changes to https://- secure socket layer</a:t>
            </a:r>
          </a:p>
          <a:p>
            <a:pPr eaLnBrk="1" hangingPunct="1"/>
            <a:r>
              <a:rPr lang="en-US" sz="2400" dirty="0" smtClean="0"/>
              <a:t>Look for the following logos at the bottom of the home page of the merchants Web site.</a:t>
            </a:r>
          </a:p>
        </p:txBody>
      </p:sp>
    </p:spTree>
    <p:extLst>
      <p:ext uri="{BB962C8B-B14F-4D97-AF65-F5344CB8AC3E}">
        <p14:creationId xmlns:p14="http://schemas.microsoft.com/office/powerpoint/2010/main" val="1309388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Buying Online -Certification</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18049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57150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71800"/>
            <a:ext cx="21447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600200"/>
            <a:ext cx="64770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267200"/>
            <a:ext cx="1905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600200"/>
            <a:ext cx="61722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410200"/>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1600200"/>
            <a:ext cx="6711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095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fade">
                                      <p:cBhvr>
                                        <p:cTn id="12" dur="1000"/>
                                        <p:tgtEl>
                                          <p:spTgt spid="28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1" presetClass="exit" presetSubtype="0" fill="hold" nodeType="withEffect">
                                  <p:stCondLst>
                                    <p:cond delay="0"/>
                                  </p:stCondLst>
                                  <p:childTnLst>
                                    <p:set>
                                      <p:cBhvr>
                                        <p:cTn id="19" dur="1" fill="hold">
                                          <p:stCondLst>
                                            <p:cond delay="0"/>
                                          </p:stCondLst>
                                        </p:cTn>
                                        <p:tgtEl>
                                          <p:spTgt spid="2867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8675"/>
                                        </p:tgtEl>
                                        <p:attrNameLst>
                                          <p:attrName>style.visibility</p:attrName>
                                        </p:attrNameLst>
                                      </p:cBhvr>
                                      <p:to>
                                        <p:strVal val="visible"/>
                                      </p:to>
                                    </p:set>
                                    <p:animEffect transition="in" filter="fade">
                                      <p:cBhvr>
                                        <p:cTn id="24" dur="1000"/>
                                        <p:tgtEl>
                                          <p:spTgt spid="2867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8676"/>
                                        </p:tgtEl>
                                        <p:attrNameLst>
                                          <p:attrName>style.visibility</p:attrName>
                                        </p:attrNameLst>
                                      </p:cBhvr>
                                      <p:to>
                                        <p:strVal val="visible"/>
                                      </p:to>
                                    </p:set>
                                    <p:animEffect transition="in" filter="fade">
                                      <p:cBhvr>
                                        <p:cTn id="29" dur="1000"/>
                                        <p:tgtEl>
                                          <p:spTgt spid="28676"/>
                                        </p:tgtEl>
                                      </p:cBhvr>
                                    </p:animEffect>
                                  </p:childTnLst>
                                </p:cTn>
                              </p:par>
                              <p:par>
                                <p:cTn id="30" presetID="1" presetClass="exit" presetSubtype="0" fill="hold" nodeType="withEffect">
                                  <p:stCondLst>
                                    <p:cond delay="0"/>
                                  </p:stCondLst>
                                  <p:childTnLst>
                                    <p:set>
                                      <p:cBhvr>
                                        <p:cTn id="31" dur="1" fill="hold">
                                          <p:stCondLst>
                                            <p:cond delay="0"/>
                                          </p:stCondLst>
                                        </p:cTn>
                                        <p:tgtEl>
                                          <p:spTgt spid="2867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8677"/>
                                        </p:tgtEl>
                                        <p:attrNameLst>
                                          <p:attrName>style.visibility</p:attrName>
                                        </p:attrNameLst>
                                      </p:cBhvr>
                                      <p:to>
                                        <p:strVal val="visible"/>
                                      </p:to>
                                    </p:set>
                                    <p:animEffect transition="in" filter="fade">
                                      <p:cBhvr>
                                        <p:cTn id="36" dur="1000"/>
                                        <p:tgtEl>
                                          <p:spTgt spid="286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par>
                                <p:cTn id="42" presetID="1" presetClass="exit" presetSubtype="0" fill="hold" nodeType="withEffect">
                                  <p:stCondLst>
                                    <p:cond delay="0"/>
                                  </p:stCondLst>
                                  <p:childTnLst>
                                    <p:set>
                                      <p:cBhvr>
                                        <p:cTn id="43" dur="1" fill="hold">
                                          <p:stCondLst>
                                            <p:cond delay="0"/>
                                          </p:stCondLst>
                                        </p:cTn>
                                        <p:tgtEl>
                                          <p:spTgt spid="28677"/>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8678"/>
                                        </p:tgtEl>
                                        <p:attrNameLst>
                                          <p:attrName>style.visibility</p:attrName>
                                        </p:attrNameLst>
                                      </p:cBhvr>
                                      <p:to>
                                        <p:strVal val="visible"/>
                                      </p:to>
                                    </p:set>
                                    <p:animEffect transition="in" filter="fade">
                                      <p:cBhvr>
                                        <p:cTn id="48" dur="1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Systems Failure</a:t>
            </a:r>
            <a:endParaRPr lang="en-US" dirty="0"/>
          </a:p>
        </p:txBody>
      </p:sp>
      <p:sp>
        <p:nvSpPr>
          <p:cNvPr id="3" name="Content Placeholder 2"/>
          <p:cNvSpPr>
            <a:spLocks noGrp="1"/>
          </p:cNvSpPr>
          <p:nvPr>
            <p:ph idx="1"/>
          </p:nvPr>
        </p:nvSpPr>
        <p:spPr/>
        <p:txBody>
          <a:bodyPr/>
          <a:lstStyle/>
          <a:p>
            <a:pPr eaLnBrk="1" hangingPunct="1"/>
            <a:r>
              <a:rPr lang="en-US" sz="2400" smtClean="0"/>
              <a:t>Prolonged malfunction of computer</a:t>
            </a:r>
          </a:p>
          <a:p>
            <a:pPr eaLnBrk="1" hangingPunct="1"/>
            <a:r>
              <a:rPr lang="en-US" sz="2400" smtClean="0"/>
              <a:t>Can cause loss of hardware, software, or data</a:t>
            </a:r>
          </a:p>
          <a:p>
            <a:pPr eaLnBrk="1" hangingPunct="1"/>
            <a:r>
              <a:rPr lang="en-US" sz="2400" smtClean="0"/>
              <a:t>Caused by aging hardware, natural disasters, or electrical power disturbances</a:t>
            </a:r>
          </a:p>
          <a:p>
            <a:pPr eaLnBrk="1" hangingPunct="1"/>
            <a:r>
              <a:rPr lang="en-US" sz="2400" smtClean="0"/>
              <a:t>Electric power disturbances</a:t>
            </a:r>
          </a:p>
          <a:p>
            <a:pPr lvl="1" eaLnBrk="1" hangingPunct="1"/>
            <a:r>
              <a:rPr lang="en-US" sz="2000" smtClean="0"/>
              <a:t>Noise—unwanted electrical signal</a:t>
            </a:r>
          </a:p>
          <a:p>
            <a:pPr lvl="1" eaLnBrk="1" hangingPunct="1"/>
            <a:r>
              <a:rPr lang="en-US" sz="2000" smtClean="0"/>
              <a:t>Under-voltage—drop in electrical supply</a:t>
            </a:r>
          </a:p>
          <a:p>
            <a:pPr lvl="1" eaLnBrk="1" hangingPunct="1"/>
            <a:r>
              <a:rPr lang="en-US" sz="2000" smtClean="0"/>
              <a:t>Overvoltage or power surge—significant increase </a:t>
            </a:r>
            <a:br>
              <a:rPr lang="en-US" sz="2000" smtClean="0"/>
            </a:br>
            <a:r>
              <a:rPr lang="en-US" sz="2000" smtClean="0"/>
              <a:t>in electrical power</a:t>
            </a:r>
          </a:p>
          <a:p>
            <a:pPr lvl="1" eaLnBrk="1" hangingPunct="1"/>
            <a:endParaRPr lang="en-US" smtClean="0"/>
          </a:p>
          <a:p>
            <a:pPr lvl="1" eaLnBrk="1" hangingPunct="1"/>
            <a:endParaRPr lang="en-US" smtClean="0"/>
          </a:p>
          <a:p>
            <a:pPr lvl="1"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1631282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Power Protection</a:t>
            </a:r>
            <a:endParaRPr lang="en-US" dirty="0"/>
          </a:p>
        </p:txBody>
      </p:sp>
      <p:sp>
        <p:nvSpPr>
          <p:cNvPr id="3" name="Content Placeholder 2"/>
          <p:cNvSpPr>
            <a:spLocks noGrp="1"/>
          </p:cNvSpPr>
          <p:nvPr>
            <p:ph idx="1"/>
          </p:nvPr>
        </p:nvSpPr>
        <p:spPr>
          <a:xfrm>
            <a:off x="457200" y="1774825"/>
            <a:ext cx="3733800" cy="4625975"/>
          </a:xfrm>
        </p:spPr>
        <p:txBody>
          <a:bodyPr/>
          <a:lstStyle/>
          <a:p>
            <a:pPr eaLnBrk="1" hangingPunct="1"/>
            <a:r>
              <a:rPr lang="en-US" sz="2400" smtClean="0"/>
              <a:t>Surge protector – protects equipment from noise and over voltage</a:t>
            </a:r>
          </a:p>
          <a:p>
            <a:pPr eaLnBrk="1" hangingPunct="1"/>
            <a:r>
              <a:rPr lang="en-US" sz="2400" smtClean="0"/>
              <a:t>Uninterruptible power supply (UPS) - protects equipment from noise and over voltage and under voltage.</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28289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95475"/>
            <a:ext cx="42862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25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1000"/>
                                        <p:tgtEl>
                                          <p:spTgt spid="296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9698"/>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29699"/>
                                        </p:tgtEl>
                                        <p:attrNameLst>
                                          <p:attrName>style.visibility</p:attrName>
                                        </p:attrNameLst>
                                      </p:cBhvr>
                                      <p:to>
                                        <p:strVal val="visible"/>
                                      </p:to>
                                    </p:set>
                                    <p:animEffect transition="in" filter="fade">
                                      <p:cBhvr>
                                        <p:cTn id="19" dur="1000"/>
                                        <p:tgtEl>
                                          <p:spTgt spid="296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childTnLst>
                                </p:cTn>
                              </p:par>
                              <p:par>
                                <p:cTn id="25" presetID="1" presetClass="exit" presetSubtype="0" fill="hold" nodeType="withEffect">
                                  <p:stCondLst>
                                    <p:cond delay="0"/>
                                  </p:stCondLst>
                                  <p:childTnLst>
                                    <p:set>
                                      <p:cBhvr>
                                        <p:cTn id="26" dur="1" fill="hold">
                                          <p:stCondLst>
                                            <p:cond delay="0"/>
                                          </p:stCondLst>
                                        </p:cTn>
                                        <p:tgtEl>
                                          <p:spTgt spid="2969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9700"/>
                                        </p:tgtEl>
                                        <p:attrNameLst>
                                          <p:attrName>style.visibility</p:attrName>
                                        </p:attrNameLst>
                                      </p:cBhvr>
                                      <p:to>
                                        <p:strVal val="visible"/>
                                      </p:to>
                                    </p:set>
                                    <p:animEffect transition="in" filter="fade">
                                      <p:cBhvr>
                                        <p:cTn id="29"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Backing up Your Data</a:t>
            </a:r>
            <a:endParaRPr lang="en-US" dirty="0"/>
          </a:p>
        </p:txBody>
      </p:sp>
      <p:sp>
        <p:nvSpPr>
          <p:cNvPr id="3" name="Content Placeholder 2"/>
          <p:cNvSpPr>
            <a:spLocks noGrp="1"/>
          </p:cNvSpPr>
          <p:nvPr>
            <p:ph idx="1"/>
          </p:nvPr>
        </p:nvSpPr>
        <p:spPr/>
        <p:txBody>
          <a:bodyPr/>
          <a:lstStyle/>
          <a:p>
            <a:pPr eaLnBrk="1" hangingPunct="1"/>
            <a:r>
              <a:rPr lang="en-US" sz="2800" smtClean="0"/>
              <a:t>How important is your data?</a:t>
            </a:r>
          </a:p>
          <a:p>
            <a:pPr eaLnBrk="1" hangingPunct="1"/>
            <a:r>
              <a:rPr lang="en-US" sz="2800" smtClean="0"/>
              <a:t>You can back up on a random basis on to CD/DVD/Blue Ray disks or attached hard drives.</a:t>
            </a:r>
          </a:p>
          <a:p>
            <a:pPr eaLnBrk="1" hangingPunct="1"/>
            <a:r>
              <a:rPr lang="en-US" sz="2800" smtClean="0"/>
              <a:t>You can automate back up onto internal or external hard drives.</a:t>
            </a:r>
          </a:p>
          <a:p>
            <a:pPr eaLnBrk="1" hangingPunct="1"/>
            <a:r>
              <a:rPr lang="en-US" sz="2800" smtClean="0"/>
              <a:t>You can set up a RIAD 1 system which is mirroring of drives.</a:t>
            </a:r>
          </a:p>
        </p:txBody>
      </p:sp>
    </p:spTree>
    <p:extLst>
      <p:ext uri="{BB962C8B-B14F-4D97-AF65-F5344CB8AC3E}">
        <p14:creationId xmlns:p14="http://schemas.microsoft.com/office/powerpoint/2010/main" val="568986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6" name="Rectangle 4"/>
          <p:cNvSpPr>
            <a:spLocks noGrp="1" noChangeArrowheads="1"/>
          </p:cNvSpPr>
          <p:nvPr>
            <p:ph type="title"/>
          </p:nvPr>
        </p:nvSpPr>
        <p:spPr>
          <a:ln/>
        </p:spPr>
        <p:txBody>
          <a:bodyPr/>
          <a:lstStyle/>
          <a:p>
            <a:r>
              <a:rPr lang="en-US"/>
              <a:t>Ethics and the Information Age</a:t>
            </a:r>
          </a:p>
        </p:txBody>
      </p:sp>
      <p:sp>
        <p:nvSpPr>
          <p:cNvPr id="719875" name="Rectangle 3"/>
          <p:cNvSpPr>
            <a:spLocks noGrp="1" noChangeArrowheads="1"/>
          </p:cNvSpPr>
          <p:nvPr>
            <p:ph idx="1"/>
          </p:nvPr>
        </p:nvSpPr>
        <p:spPr>
          <a:noFill/>
          <a:ln/>
        </p:spPr>
        <p:txBody>
          <a:bodyPr lIns="90488" tIns="44450" rIns="90488" bIns="44450"/>
          <a:lstStyle/>
          <a:p>
            <a:r>
              <a:rPr lang="en-US" dirty="0"/>
              <a:t>Computer ethics</a:t>
            </a:r>
          </a:p>
          <a:p>
            <a:pPr lvl="1"/>
            <a:r>
              <a:rPr lang="en-US" dirty="0"/>
              <a:t>Moral guidelines that govern the use of computers, networks, and information </a:t>
            </a:r>
            <a:r>
              <a:rPr lang="en-US" dirty="0" smtClean="0"/>
              <a:t>systems</a:t>
            </a:r>
          </a:p>
          <a:p>
            <a:pPr lvl="2"/>
            <a:r>
              <a:rPr lang="en-US" dirty="0" smtClean="0"/>
              <a:t>Unauthorized use of computers</a:t>
            </a:r>
          </a:p>
          <a:p>
            <a:pPr lvl="2"/>
            <a:r>
              <a:rPr lang="en-US" dirty="0" smtClean="0"/>
              <a:t>Hardware, software, and information theft</a:t>
            </a:r>
          </a:p>
          <a:p>
            <a:pPr lvl="2"/>
            <a:r>
              <a:rPr lang="en-US" dirty="0" smtClean="0"/>
              <a:t>Information Privacy</a:t>
            </a:r>
          </a:p>
          <a:p>
            <a:pPr lvl="2"/>
            <a:r>
              <a:rPr lang="en-US" dirty="0" smtClean="0"/>
              <a:t>Copyright</a:t>
            </a:r>
          </a:p>
          <a:p>
            <a:pPr lvl="2"/>
            <a:r>
              <a:rPr lang="en-US" dirty="0" smtClean="0"/>
              <a:t>Existence of objectionable materials on the Internet</a:t>
            </a:r>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00704921-8E82-4138-A236-AFD6295F87AD}" type="slidenum">
              <a:rPr lang="en-US"/>
              <a:pPr/>
              <a:t>27</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9875">
                                            <p:txEl>
                                              <p:pRg st="0" end="0"/>
                                            </p:txEl>
                                          </p:spTgt>
                                        </p:tgtEl>
                                        <p:attrNameLst>
                                          <p:attrName>style.visibility</p:attrName>
                                        </p:attrNameLst>
                                      </p:cBhvr>
                                      <p:to>
                                        <p:strVal val="visible"/>
                                      </p:to>
                                    </p:set>
                                    <p:animEffect transition="in" filter="fade">
                                      <p:cBhvr>
                                        <p:cTn id="7" dur="500"/>
                                        <p:tgtEl>
                                          <p:spTgt spid="71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9875">
                                            <p:txEl>
                                              <p:pRg st="1" end="1"/>
                                            </p:txEl>
                                          </p:spTgt>
                                        </p:tgtEl>
                                        <p:attrNameLst>
                                          <p:attrName>style.visibility</p:attrName>
                                        </p:attrNameLst>
                                      </p:cBhvr>
                                      <p:to>
                                        <p:strVal val="visible"/>
                                      </p:to>
                                    </p:set>
                                    <p:animEffect transition="in" filter="fade">
                                      <p:cBhvr>
                                        <p:cTn id="12" dur="500"/>
                                        <p:tgtEl>
                                          <p:spTgt spid="719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9875">
                                            <p:txEl>
                                              <p:pRg st="2" end="2"/>
                                            </p:txEl>
                                          </p:spTgt>
                                        </p:tgtEl>
                                        <p:attrNameLst>
                                          <p:attrName>style.visibility</p:attrName>
                                        </p:attrNameLst>
                                      </p:cBhvr>
                                      <p:to>
                                        <p:strVal val="visible"/>
                                      </p:to>
                                    </p:set>
                                    <p:animEffect transition="in" filter="fade">
                                      <p:cBhvr>
                                        <p:cTn id="17" dur="500"/>
                                        <p:tgtEl>
                                          <p:spTgt spid="719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9875">
                                            <p:txEl>
                                              <p:pRg st="3" end="3"/>
                                            </p:txEl>
                                          </p:spTgt>
                                        </p:tgtEl>
                                        <p:attrNameLst>
                                          <p:attrName>style.visibility</p:attrName>
                                        </p:attrNameLst>
                                      </p:cBhvr>
                                      <p:to>
                                        <p:strVal val="visible"/>
                                      </p:to>
                                    </p:set>
                                    <p:animEffect transition="in" filter="fade">
                                      <p:cBhvr>
                                        <p:cTn id="22" dur="500"/>
                                        <p:tgtEl>
                                          <p:spTgt spid="719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9875">
                                            <p:txEl>
                                              <p:pRg st="4" end="4"/>
                                            </p:txEl>
                                          </p:spTgt>
                                        </p:tgtEl>
                                        <p:attrNameLst>
                                          <p:attrName>style.visibility</p:attrName>
                                        </p:attrNameLst>
                                      </p:cBhvr>
                                      <p:to>
                                        <p:strVal val="visible"/>
                                      </p:to>
                                    </p:set>
                                    <p:animEffect transition="in" filter="fade">
                                      <p:cBhvr>
                                        <p:cTn id="27" dur="500"/>
                                        <p:tgtEl>
                                          <p:spTgt spid="719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9875">
                                            <p:txEl>
                                              <p:pRg st="5" end="5"/>
                                            </p:txEl>
                                          </p:spTgt>
                                        </p:tgtEl>
                                        <p:attrNameLst>
                                          <p:attrName>style.visibility</p:attrName>
                                        </p:attrNameLst>
                                      </p:cBhvr>
                                      <p:to>
                                        <p:strVal val="visible"/>
                                      </p:to>
                                    </p:set>
                                    <p:animEffect transition="in" filter="fade">
                                      <p:cBhvr>
                                        <p:cTn id="32" dur="500"/>
                                        <p:tgtEl>
                                          <p:spTgt spid="7198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9875">
                                            <p:txEl>
                                              <p:pRg st="6" end="6"/>
                                            </p:txEl>
                                          </p:spTgt>
                                        </p:tgtEl>
                                        <p:attrNameLst>
                                          <p:attrName>style.visibility</p:attrName>
                                        </p:attrNameLst>
                                      </p:cBhvr>
                                      <p:to>
                                        <p:strVal val="visible"/>
                                      </p:to>
                                    </p:set>
                                    <p:animEffect transition="in" filter="fade">
                                      <p:cBhvr>
                                        <p:cTn id="37" dur="500"/>
                                        <p:tgtEl>
                                          <p:spTgt spid="71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8" name="Rectangle 4"/>
          <p:cNvSpPr>
            <a:spLocks noGrp="1" noChangeArrowheads="1"/>
          </p:cNvSpPr>
          <p:nvPr>
            <p:ph type="title"/>
          </p:nvPr>
        </p:nvSpPr>
        <p:spPr>
          <a:ln/>
        </p:spPr>
        <p:txBody>
          <a:bodyPr/>
          <a:lstStyle/>
          <a:p>
            <a:r>
              <a:rPr lang="en-US"/>
              <a:t>Ethics and the Information Age</a:t>
            </a:r>
          </a:p>
        </p:txBody>
      </p:sp>
      <p:sp>
        <p:nvSpPr>
          <p:cNvPr id="722947" name="Rectangle 3"/>
          <p:cNvSpPr>
            <a:spLocks noGrp="1" noChangeArrowheads="1"/>
          </p:cNvSpPr>
          <p:nvPr>
            <p:ph idx="1"/>
          </p:nvPr>
        </p:nvSpPr>
        <p:spPr>
          <a:noFill/>
          <a:ln/>
        </p:spPr>
        <p:txBody>
          <a:bodyPr lIns="90488" tIns="44450" rIns="90488" bIns="44450"/>
          <a:lstStyle/>
          <a:p>
            <a:r>
              <a:rPr lang="en-US" dirty="0"/>
              <a:t>Information Privacy</a:t>
            </a:r>
          </a:p>
          <a:p>
            <a:pPr lvl="1"/>
            <a:r>
              <a:rPr lang="en-US" dirty="0"/>
              <a:t>The right of individuals and organizations to deny or restrict the collection and use of information about them</a:t>
            </a:r>
          </a:p>
          <a:p>
            <a:pPr lvl="1"/>
            <a:r>
              <a:rPr lang="en-US" dirty="0"/>
              <a:t>Unauthorized collection and use of information</a:t>
            </a:r>
          </a:p>
          <a:p>
            <a:pPr lvl="2"/>
            <a:r>
              <a:rPr lang="en-US" dirty="0"/>
              <a:t>Electronic profiles</a:t>
            </a:r>
          </a:p>
          <a:p>
            <a:pPr lvl="2"/>
            <a:r>
              <a:rPr lang="en-US" dirty="0"/>
              <a:t>Federal and state laws</a:t>
            </a:r>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6BD205D1-212B-4DE4-B8B2-9FDF9D168A2B}" type="slidenum">
              <a:rPr lang="en-US"/>
              <a:pPr/>
              <a:t>28</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2947">
                                            <p:txEl>
                                              <p:pRg st="0" end="0"/>
                                            </p:txEl>
                                          </p:spTgt>
                                        </p:tgtEl>
                                        <p:attrNameLst>
                                          <p:attrName>style.visibility</p:attrName>
                                        </p:attrNameLst>
                                      </p:cBhvr>
                                      <p:to>
                                        <p:strVal val="visible"/>
                                      </p:to>
                                    </p:set>
                                    <p:animEffect transition="in" filter="fade">
                                      <p:cBhvr>
                                        <p:cTn id="7" dur="500"/>
                                        <p:tgtEl>
                                          <p:spTgt spid="72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2947">
                                            <p:txEl>
                                              <p:pRg st="1" end="1"/>
                                            </p:txEl>
                                          </p:spTgt>
                                        </p:tgtEl>
                                        <p:attrNameLst>
                                          <p:attrName>style.visibility</p:attrName>
                                        </p:attrNameLst>
                                      </p:cBhvr>
                                      <p:to>
                                        <p:strVal val="visible"/>
                                      </p:to>
                                    </p:set>
                                    <p:animEffect transition="in" filter="fade">
                                      <p:cBhvr>
                                        <p:cTn id="12" dur="500"/>
                                        <p:tgtEl>
                                          <p:spTgt spid="72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2947">
                                            <p:txEl>
                                              <p:pRg st="2" end="2"/>
                                            </p:txEl>
                                          </p:spTgt>
                                        </p:tgtEl>
                                        <p:attrNameLst>
                                          <p:attrName>style.visibility</p:attrName>
                                        </p:attrNameLst>
                                      </p:cBhvr>
                                      <p:to>
                                        <p:strVal val="visible"/>
                                      </p:to>
                                    </p:set>
                                    <p:animEffect transition="in" filter="fade">
                                      <p:cBhvr>
                                        <p:cTn id="17" dur="500"/>
                                        <p:tgtEl>
                                          <p:spTgt spid="72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2947">
                                            <p:txEl>
                                              <p:pRg st="3" end="3"/>
                                            </p:txEl>
                                          </p:spTgt>
                                        </p:tgtEl>
                                        <p:attrNameLst>
                                          <p:attrName>style.visibility</p:attrName>
                                        </p:attrNameLst>
                                      </p:cBhvr>
                                      <p:to>
                                        <p:strVal val="visible"/>
                                      </p:to>
                                    </p:set>
                                    <p:animEffect transition="in" filter="fade">
                                      <p:cBhvr>
                                        <p:cTn id="22" dur="500"/>
                                        <p:tgtEl>
                                          <p:spTgt spid="722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2947">
                                            <p:txEl>
                                              <p:pRg st="4" end="4"/>
                                            </p:txEl>
                                          </p:spTgt>
                                        </p:tgtEl>
                                        <p:attrNameLst>
                                          <p:attrName>style.visibility</p:attrName>
                                        </p:attrNameLst>
                                      </p:cBhvr>
                                      <p:to>
                                        <p:strVal val="visible"/>
                                      </p:to>
                                    </p:set>
                                    <p:animEffect transition="in" filter="fade">
                                      <p:cBhvr>
                                        <p:cTn id="27" dur="500"/>
                                        <p:tgtEl>
                                          <p:spTgt spid="72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7"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8" name="Rectangle 4"/>
          <p:cNvSpPr>
            <a:spLocks noGrp="1" noChangeArrowheads="1"/>
          </p:cNvSpPr>
          <p:nvPr>
            <p:ph type="title"/>
          </p:nvPr>
        </p:nvSpPr>
        <p:spPr>
          <a:ln/>
        </p:spPr>
        <p:txBody>
          <a:bodyPr/>
          <a:lstStyle/>
          <a:p>
            <a:r>
              <a:rPr lang="en-US"/>
              <a:t>Ethics and the Information Age</a:t>
            </a:r>
          </a:p>
        </p:txBody>
      </p:sp>
      <p:sp>
        <p:nvSpPr>
          <p:cNvPr id="722947" name="Rectangle 3"/>
          <p:cNvSpPr>
            <a:spLocks noGrp="1" noChangeArrowheads="1"/>
          </p:cNvSpPr>
          <p:nvPr>
            <p:ph idx="1"/>
          </p:nvPr>
        </p:nvSpPr>
        <p:spPr>
          <a:noFill/>
          <a:ln/>
        </p:spPr>
        <p:txBody>
          <a:bodyPr lIns="90488" tIns="44450" rIns="90488" bIns="44450">
            <a:normAutofit fontScale="92500" lnSpcReduction="20000"/>
          </a:bodyPr>
          <a:lstStyle/>
          <a:p>
            <a:r>
              <a:rPr lang="en-US" dirty="0"/>
              <a:t>Computer Ethics for Educators</a:t>
            </a:r>
          </a:p>
          <a:p>
            <a:r>
              <a:rPr lang="en-US" dirty="0" smtClean="0"/>
              <a:t>An </a:t>
            </a:r>
            <a:r>
              <a:rPr lang="en-US" dirty="0"/>
              <a:t>educator will not use a computer to harm other people.</a:t>
            </a:r>
          </a:p>
          <a:p>
            <a:r>
              <a:rPr lang="en-US" dirty="0" smtClean="0"/>
              <a:t>An </a:t>
            </a:r>
            <a:r>
              <a:rPr lang="en-US" dirty="0"/>
              <a:t>educator will not interfere with others’  computer work.</a:t>
            </a:r>
          </a:p>
          <a:p>
            <a:r>
              <a:rPr lang="en-US" dirty="0" smtClean="0"/>
              <a:t>An </a:t>
            </a:r>
            <a:r>
              <a:rPr lang="en-US" dirty="0"/>
              <a:t>educator will not look at others’ computer files.</a:t>
            </a:r>
          </a:p>
          <a:p>
            <a:r>
              <a:rPr lang="en-US" dirty="0" smtClean="0"/>
              <a:t>An </a:t>
            </a:r>
            <a:r>
              <a:rPr lang="en-US" dirty="0"/>
              <a:t>educator will not use a computer to steal.</a:t>
            </a:r>
          </a:p>
          <a:p>
            <a:r>
              <a:rPr lang="en-US" dirty="0" smtClean="0"/>
              <a:t>An </a:t>
            </a:r>
            <a:r>
              <a:rPr lang="en-US" dirty="0"/>
              <a:t>educator will not use a computer to lie.</a:t>
            </a:r>
          </a:p>
          <a:p>
            <a:r>
              <a:rPr lang="en-US" dirty="0" smtClean="0"/>
              <a:t>An </a:t>
            </a:r>
            <a:r>
              <a:rPr lang="en-US" dirty="0"/>
              <a:t>educator will not copy or use software without paying </a:t>
            </a:r>
            <a:r>
              <a:rPr lang="en-US" dirty="0" smtClean="0"/>
              <a:t>for </a:t>
            </a:r>
            <a:r>
              <a:rPr lang="en-US" dirty="0"/>
              <a:t>it.</a:t>
            </a:r>
          </a:p>
          <a:p>
            <a:r>
              <a:rPr lang="en-US" dirty="0" smtClean="0"/>
              <a:t>An </a:t>
            </a:r>
            <a:r>
              <a:rPr lang="en-US" dirty="0"/>
              <a:t>educator will not use others’ computer resources </a:t>
            </a:r>
            <a:r>
              <a:rPr lang="en-US" dirty="0" smtClean="0"/>
              <a:t>without </a:t>
            </a:r>
            <a:r>
              <a:rPr lang="en-US" dirty="0"/>
              <a:t>permission.</a:t>
            </a:r>
          </a:p>
          <a:p>
            <a:r>
              <a:rPr lang="en-US" dirty="0" smtClean="0"/>
              <a:t>An </a:t>
            </a:r>
            <a:r>
              <a:rPr lang="en-US" dirty="0"/>
              <a:t>educator will not use others’ work.</a:t>
            </a:r>
          </a:p>
          <a:p>
            <a:r>
              <a:rPr lang="en-US" dirty="0" smtClean="0"/>
              <a:t>An </a:t>
            </a:r>
            <a:r>
              <a:rPr lang="en-US" dirty="0"/>
              <a:t>educator will think about the social impact of the </a:t>
            </a:r>
            <a:r>
              <a:rPr lang="en-US" dirty="0" smtClean="0"/>
              <a:t>programs </a:t>
            </a:r>
            <a:r>
              <a:rPr lang="en-US" dirty="0"/>
              <a:t>he or she  creates.</a:t>
            </a:r>
          </a:p>
          <a:p>
            <a:r>
              <a:rPr lang="en-US" dirty="0" smtClean="0"/>
              <a:t>An </a:t>
            </a:r>
            <a:r>
              <a:rPr lang="en-US" dirty="0"/>
              <a:t>educator always will use a computer in a way that </a:t>
            </a:r>
            <a:r>
              <a:rPr lang="en-US" dirty="0" smtClean="0"/>
              <a:t>shows </a:t>
            </a:r>
            <a:r>
              <a:rPr lang="en-US" dirty="0"/>
              <a:t>respect and consideration for other people.</a:t>
            </a:r>
          </a:p>
          <a:p>
            <a:pPr marL="0" indent="0">
              <a:buNone/>
            </a:pPr>
            <a:r>
              <a:rPr lang="en-US" sz="1900" dirty="0"/>
              <a:t>Modified from the Ten Commandments for Computer Ethics by the Computer </a:t>
            </a:r>
            <a:r>
              <a:rPr lang="en-US" sz="1900" dirty="0" smtClean="0"/>
              <a:t>Ethics </a:t>
            </a:r>
            <a:r>
              <a:rPr lang="en-US" sz="1900" dirty="0"/>
              <a:t>Institute.</a:t>
            </a:r>
            <a:endParaRPr lang="en-US" sz="1900"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6BD205D1-212B-4DE4-B8B2-9FDF9D168A2B}" type="slidenum">
              <a:rPr lang="en-US"/>
              <a:pPr/>
              <a:t>29</a:t>
            </a:fld>
            <a:endParaRPr lang="en-US"/>
          </a:p>
        </p:txBody>
      </p:sp>
    </p:spTree>
    <p:extLst>
      <p:ext uri="{BB962C8B-B14F-4D97-AF65-F5344CB8AC3E}">
        <p14:creationId xmlns:p14="http://schemas.microsoft.com/office/powerpoint/2010/main" val="10369874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2947">
                                            <p:txEl>
                                              <p:pRg st="0" end="0"/>
                                            </p:txEl>
                                          </p:spTgt>
                                        </p:tgtEl>
                                        <p:attrNameLst>
                                          <p:attrName>style.visibility</p:attrName>
                                        </p:attrNameLst>
                                      </p:cBhvr>
                                      <p:to>
                                        <p:strVal val="visible"/>
                                      </p:to>
                                    </p:set>
                                    <p:animEffect transition="in" filter="fade">
                                      <p:cBhvr>
                                        <p:cTn id="7" dur="500"/>
                                        <p:tgtEl>
                                          <p:spTgt spid="72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2947">
                                            <p:txEl>
                                              <p:pRg st="1" end="1"/>
                                            </p:txEl>
                                          </p:spTgt>
                                        </p:tgtEl>
                                        <p:attrNameLst>
                                          <p:attrName>style.visibility</p:attrName>
                                        </p:attrNameLst>
                                      </p:cBhvr>
                                      <p:to>
                                        <p:strVal val="visible"/>
                                      </p:to>
                                    </p:set>
                                    <p:animEffect transition="in" filter="fade">
                                      <p:cBhvr>
                                        <p:cTn id="12" dur="500"/>
                                        <p:tgtEl>
                                          <p:spTgt spid="72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2947">
                                            <p:txEl>
                                              <p:pRg st="2" end="2"/>
                                            </p:txEl>
                                          </p:spTgt>
                                        </p:tgtEl>
                                        <p:attrNameLst>
                                          <p:attrName>style.visibility</p:attrName>
                                        </p:attrNameLst>
                                      </p:cBhvr>
                                      <p:to>
                                        <p:strVal val="visible"/>
                                      </p:to>
                                    </p:set>
                                    <p:animEffect transition="in" filter="fade">
                                      <p:cBhvr>
                                        <p:cTn id="17" dur="500"/>
                                        <p:tgtEl>
                                          <p:spTgt spid="72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2947">
                                            <p:txEl>
                                              <p:pRg st="3" end="3"/>
                                            </p:txEl>
                                          </p:spTgt>
                                        </p:tgtEl>
                                        <p:attrNameLst>
                                          <p:attrName>style.visibility</p:attrName>
                                        </p:attrNameLst>
                                      </p:cBhvr>
                                      <p:to>
                                        <p:strVal val="visible"/>
                                      </p:to>
                                    </p:set>
                                    <p:animEffect transition="in" filter="fade">
                                      <p:cBhvr>
                                        <p:cTn id="22" dur="500"/>
                                        <p:tgtEl>
                                          <p:spTgt spid="722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2947">
                                            <p:txEl>
                                              <p:pRg st="4" end="4"/>
                                            </p:txEl>
                                          </p:spTgt>
                                        </p:tgtEl>
                                        <p:attrNameLst>
                                          <p:attrName>style.visibility</p:attrName>
                                        </p:attrNameLst>
                                      </p:cBhvr>
                                      <p:to>
                                        <p:strVal val="visible"/>
                                      </p:to>
                                    </p:set>
                                    <p:animEffect transition="in" filter="fade">
                                      <p:cBhvr>
                                        <p:cTn id="27" dur="500"/>
                                        <p:tgtEl>
                                          <p:spTgt spid="7229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2947">
                                            <p:txEl>
                                              <p:pRg st="5" end="5"/>
                                            </p:txEl>
                                          </p:spTgt>
                                        </p:tgtEl>
                                        <p:attrNameLst>
                                          <p:attrName>style.visibility</p:attrName>
                                        </p:attrNameLst>
                                      </p:cBhvr>
                                      <p:to>
                                        <p:strVal val="visible"/>
                                      </p:to>
                                    </p:set>
                                    <p:animEffect transition="in" filter="fade">
                                      <p:cBhvr>
                                        <p:cTn id="32" dur="500"/>
                                        <p:tgtEl>
                                          <p:spTgt spid="7229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2947">
                                            <p:txEl>
                                              <p:pRg st="6" end="6"/>
                                            </p:txEl>
                                          </p:spTgt>
                                        </p:tgtEl>
                                        <p:attrNameLst>
                                          <p:attrName>style.visibility</p:attrName>
                                        </p:attrNameLst>
                                      </p:cBhvr>
                                      <p:to>
                                        <p:strVal val="visible"/>
                                      </p:to>
                                    </p:set>
                                    <p:animEffect transition="in" filter="fade">
                                      <p:cBhvr>
                                        <p:cTn id="37" dur="500"/>
                                        <p:tgtEl>
                                          <p:spTgt spid="7229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2947">
                                            <p:txEl>
                                              <p:pRg st="7" end="7"/>
                                            </p:txEl>
                                          </p:spTgt>
                                        </p:tgtEl>
                                        <p:attrNameLst>
                                          <p:attrName>style.visibility</p:attrName>
                                        </p:attrNameLst>
                                      </p:cBhvr>
                                      <p:to>
                                        <p:strVal val="visible"/>
                                      </p:to>
                                    </p:set>
                                    <p:animEffect transition="in" filter="fade">
                                      <p:cBhvr>
                                        <p:cTn id="42" dur="500"/>
                                        <p:tgtEl>
                                          <p:spTgt spid="7229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2947">
                                            <p:txEl>
                                              <p:pRg st="8" end="8"/>
                                            </p:txEl>
                                          </p:spTgt>
                                        </p:tgtEl>
                                        <p:attrNameLst>
                                          <p:attrName>style.visibility</p:attrName>
                                        </p:attrNameLst>
                                      </p:cBhvr>
                                      <p:to>
                                        <p:strVal val="visible"/>
                                      </p:to>
                                    </p:set>
                                    <p:animEffect transition="in" filter="fade">
                                      <p:cBhvr>
                                        <p:cTn id="47" dur="500"/>
                                        <p:tgtEl>
                                          <p:spTgt spid="7229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22947">
                                            <p:txEl>
                                              <p:pRg st="9" end="9"/>
                                            </p:txEl>
                                          </p:spTgt>
                                        </p:tgtEl>
                                        <p:attrNameLst>
                                          <p:attrName>style.visibility</p:attrName>
                                        </p:attrNameLst>
                                      </p:cBhvr>
                                      <p:to>
                                        <p:strVal val="visible"/>
                                      </p:to>
                                    </p:set>
                                    <p:animEffect transition="in" filter="fade">
                                      <p:cBhvr>
                                        <p:cTn id="52" dur="500"/>
                                        <p:tgtEl>
                                          <p:spTgt spid="7229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22947">
                                            <p:txEl>
                                              <p:pRg st="10" end="10"/>
                                            </p:txEl>
                                          </p:spTgt>
                                        </p:tgtEl>
                                        <p:attrNameLst>
                                          <p:attrName>style.visibility</p:attrName>
                                        </p:attrNameLst>
                                      </p:cBhvr>
                                      <p:to>
                                        <p:strVal val="visible"/>
                                      </p:to>
                                    </p:set>
                                    <p:animEffect transition="in" filter="fade">
                                      <p:cBhvr>
                                        <p:cTn id="57" dur="500"/>
                                        <p:tgtEl>
                                          <p:spTgt spid="72294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22947">
                                            <p:txEl>
                                              <p:pRg st="11" end="11"/>
                                            </p:txEl>
                                          </p:spTgt>
                                        </p:tgtEl>
                                        <p:attrNameLst>
                                          <p:attrName>style.visibility</p:attrName>
                                        </p:attrNameLst>
                                      </p:cBhvr>
                                      <p:to>
                                        <p:strVal val="visible"/>
                                      </p:to>
                                    </p:set>
                                    <p:animEffect transition="in" filter="fade">
                                      <p:cBhvr>
                                        <p:cTn id="62" dur="500"/>
                                        <p:tgtEl>
                                          <p:spTgt spid="7229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7"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6" name="Rectangle 4"/>
          <p:cNvSpPr>
            <a:spLocks noGrp="1" noChangeArrowheads="1"/>
          </p:cNvSpPr>
          <p:nvPr>
            <p:ph type="title"/>
          </p:nvPr>
        </p:nvSpPr>
        <p:spPr>
          <a:ln/>
        </p:spPr>
        <p:txBody>
          <a:bodyPr>
            <a:normAutofit/>
          </a:bodyPr>
          <a:lstStyle/>
          <a:p>
            <a:r>
              <a:rPr lang="en-US" sz="3200" dirty="0"/>
              <a:t>Computer Security: </a:t>
            </a:r>
            <a:r>
              <a:rPr lang="en-US" sz="3200" dirty="0" smtClean="0"/>
              <a:t>Risks </a:t>
            </a:r>
            <a:r>
              <a:rPr lang="en-US" sz="3200" dirty="0"/>
              <a:t>and Safeguards</a:t>
            </a:r>
          </a:p>
        </p:txBody>
      </p:sp>
      <p:sp>
        <p:nvSpPr>
          <p:cNvPr id="689155" name="Rectangle 3"/>
          <p:cNvSpPr>
            <a:spLocks noGrp="1" noChangeArrowheads="1"/>
          </p:cNvSpPr>
          <p:nvPr>
            <p:ph idx="1"/>
          </p:nvPr>
        </p:nvSpPr>
        <p:spPr>
          <a:noFill/>
          <a:ln/>
        </p:spPr>
        <p:txBody>
          <a:bodyPr lIns="90488" tIns="44450" rIns="90488" bIns="44450">
            <a:normAutofit/>
          </a:bodyPr>
          <a:lstStyle/>
          <a:p>
            <a:pPr>
              <a:lnSpc>
                <a:spcPct val="90000"/>
              </a:lnSpc>
            </a:pPr>
            <a:r>
              <a:rPr lang="en-US" dirty="0"/>
              <a:t>Computer security risk -  Any event or action that has the potential of causing a loss of computer equipment, software, data and information, or processing </a:t>
            </a:r>
            <a:r>
              <a:rPr lang="en-US" dirty="0" smtClean="0"/>
              <a:t>capability</a:t>
            </a:r>
          </a:p>
          <a:p>
            <a:pPr>
              <a:lnSpc>
                <a:spcPct val="90000"/>
              </a:lnSpc>
            </a:pPr>
            <a:r>
              <a:rPr lang="en-US" dirty="0" smtClean="0"/>
              <a:t>Any illegal act involving a computer generally is referred to as a computer </a:t>
            </a:r>
            <a:r>
              <a:rPr lang="en-US" dirty="0" smtClean="0"/>
              <a:t>crime</a:t>
            </a:r>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A73CA8AA-1EDC-4BBC-BA3D-C58050C67CD3}" type="slidenum">
              <a:rPr lang="en-US"/>
              <a:pPr/>
              <a:t>3</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9155">
                                            <p:txEl>
                                              <p:pRg st="0" end="0"/>
                                            </p:txEl>
                                          </p:spTgt>
                                        </p:tgtEl>
                                        <p:attrNameLst>
                                          <p:attrName>style.visibility</p:attrName>
                                        </p:attrNameLst>
                                      </p:cBhvr>
                                      <p:to>
                                        <p:strVal val="visible"/>
                                      </p:to>
                                    </p:set>
                                    <p:animEffect transition="in" filter="fade">
                                      <p:cBhvr>
                                        <p:cTn id="7" dur="500"/>
                                        <p:tgtEl>
                                          <p:spTgt spid="68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9155">
                                            <p:txEl>
                                              <p:pRg st="1" end="1"/>
                                            </p:txEl>
                                          </p:spTgt>
                                        </p:tgtEl>
                                        <p:attrNameLst>
                                          <p:attrName>style.visibility</p:attrName>
                                        </p:attrNameLst>
                                      </p:cBhvr>
                                      <p:to>
                                        <p:strVal val="visible"/>
                                      </p:to>
                                    </p:set>
                                    <p:animEffect transition="in" filter="fade">
                                      <p:cBhvr>
                                        <p:cTn id="12" dur="500"/>
                                        <p:tgtEl>
                                          <p:spTgt spid="68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uiExpand="1"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4" name="Rectangle 4"/>
          <p:cNvSpPr>
            <a:spLocks noGrp="1" noChangeArrowheads="1"/>
          </p:cNvSpPr>
          <p:nvPr>
            <p:ph type="title"/>
          </p:nvPr>
        </p:nvSpPr>
        <p:spPr>
          <a:ln/>
        </p:spPr>
        <p:txBody>
          <a:bodyPr/>
          <a:lstStyle/>
          <a:p>
            <a:r>
              <a:rPr lang="en-US"/>
              <a:t>Ethics and the Information Age</a:t>
            </a:r>
          </a:p>
        </p:txBody>
      </p:sp>
      <p:sp>
        <p:nvSpPr>
          <p:cNvPr id="727043" name="Rectangle 3"/>
          <p:cNvSpPr>
            <a:spLocks noGrp="1" noChangeArrowheads="1"/>
          </p:cNvSpPr>
          <p:nvPr>
            <p:ph idx="1"/>
          </p:nvPr>
        </p:nvSpPr>
        <p:spPr>
          <a:noFill/>
          <a:ln/>
        </p:spPr>
        <p:txBody>
          <a:bodyPr lIns="90488" tIns="44450" rIns="90488" bIns="44450">
            <a:normAutofit/>
          </a:bodyPr>
          <a:lstStyle/>
          <a:p>
            <a:r>
              <a:rPr lang="en-US" dirty="0"/>
              <a:t>Phishing</a:t>
            </a:r>
          </a:p>
          <a:p>
            <a:pPr lvl="1"/>
            <a:r>
              <a:rPr lang="en-US" dirty="0"/>
              <a:t>Email attempting to obtain personal and financial information</a:t>
            </a:r>
          </a:p>
          <a:p>
            <a:r>
              <a:rPr lang="en-US" dirty="0"/>
              <a:t>Spam</a:t>
            </a:r>
          </a:p>
          <a:p>
            <a:pPr lvl="1"/>
            <a:r>
              <a:rPr lang="en-US" dirty="0"/>
              <a:t>An unsolicited e-mail mess or newsgroup posting sent to many recipients or newsgroups at once</a:t>
            </a:r>
          </a:p>
          <a:p>
            <a:pPr lvl="1"/>
            <a:r>
              <a:rPr lang="en-US" dirty="0"/>
              <a:t>Average user receives more than 1,000 spam e-mail messages each year</a:t>
            </a:r>
          </a:p>
          <a:p>
            <a:pPr lvl="1"/>
            <a:r>
              <a:rPr lang="en-US" dirty="0" smtClean="0"/>
              <a:t>Spam sent through instant messaging is called </a:t>
            </a:r>
            <a:r>
              <a:rPr lang="en-US" dirty="0" err="1" smtClean="0"/>
              <a:t>spim</a:t>
            </a:r>
            <a:endParaRPr lang="en-US" dirty="0" smtClean="0"/>
          </a:p>
          <a:p>
            <a:pPr lvl="1"/>
            <a:r>
              <a:rPr lang="en-US" dirty="0" smtClean="0"/>
              <a:t>Spam sent via Internet Telephony is called split</a:t>
            </a:r>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323DCB2C-648B-44F4-B8A7-2B44466B1316}" type="slidenum">
              <a:rPr lang="en-US"/>
              <a:pPr/>
              <a:t>30</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43">
                                            <p:txEl>
                                              <p:pRg st="0" end="0"/>
                                            </p:txEl>
                                          </p:spTgt>
                                        </p:tgtEl>
                                        <p:attrNameLst>
                                          <p:attrName>style.visibility</p:attrName>
                                        </p:attrNameLst>
                                      </p:cBhvr>
                                      <p:to>
                                        <p:strVal val="visible"/>
                                      </p:to>
                                    </p:set>
                                    <p:animEffect transition="in" filter="fade">
                                      <p:cBhvr>
                                        <p:cTn id="7" dur="500"/>
                                        <p:tgtEl>
                                          <p:spTgt spid="72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43">
                                            <p:txEl>
                                              <p:pRg st="1" end="1"/>
                                            </p:txEl>
                                          </p:spTgt>
                                        </p:tgtEl>
                                        <p:attrNameLst>
                                          <p:attrName>style.visibility</p:attrName>
                                        </p:attrNameLst>
                                      </p:cBhvr>
                                      <p:to>
                                        <p:strVal val="visible"/>
                                      </p:to>
                                    </p:set>
                                    <p:animEffect transition="in" filter="fade">
                                      <p:cBhvr>
                                        <p:cTn id="12" dur="500"/>
                                        <p:tgtEl>
                                          <p:spTgt spid="72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43">
                                            <p:txEl>
                                              <p:pRg st="2" end="2"/>
                                            </p:txEl>
                                          </p:spTgt>
                                        </p:tgtEl>
                                        <p:attrNameLst>
                                          <p:attrName>style.visibility</p:attrName>
                                        </p:attrNameLst>
                                      </p:cBhvr>
                                      <p:to>
                                        <p:strVal val="visible"/>
                                      </p:to>
                                    </p:set>
                                    <p:animEffect transition="in" filter="fade">
                                      <p:cBhvr>
                                        <p:cTn id="17" dur="500"/>
                                        <p:tgtEl>
                                          <p:spTgt spid="727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43">
                                            <p:txEl>
                                              <p:pRg st="3" end="3"/>
                                            </p:txEl>
                                          </p:spTgt>
                                        </p:tgtEl>
                                        <p:attrNameLst>
                                          <p:attrName>style.visibility</p:attrName>
                                        </p:attrNameLst>
                                      </p:cBhvr>
                                      <p:to>
                                        <p:strVal val="visible"/>
                                      </p:to>
                                    </p:set>
                                    <p:animEffect transition="in" filter="fade">
                                      <p:cBhvr>
                                        <p:cTn id="22" dur="500"/>
                                        <p:tgtEl>
                                          <p:spTgt spid="727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7043">
                                            <p:txEl>
                                              <p:pRg st="4" end="4"/>
                                            </p:txEl>
                                          </p:spTgt>
                                        </p:tgtEl>
                                        <p:attrNameLst>
                                          <p:attrName>style.visibility</p:attrName>
                                        </p:attrNameLst>
                                      </p:cBhvr>
                                      <p:to>
                                        <p:strVal val="visible"/>
                                      </p:to>
                                    </p:set>
                                    <p:animEffect transition="in" filter="fade">
                                      <p:cBhvr>
                                        <p:cTn id="27" dur="500"/>
                                        <p:tgtEl>
                                          <p:spTgt spid="7270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7043">
                                            <p:txEl>
                                              <p:pRg st="5" end="5"/>
                                            </p:txEl>
                                          </p:spTgt>
                                        </p:tgtEl>
                                        <p:attrNameLst>
                                          <p:attrName>style.visibility</p:attrName>
                                        </p:attrNameLst>
                                      </p:cBhvr>
                                      <p:to>
                                        <p:strVal val="visible"/>
                                      </p:to>
                                    </p:set>
                                    <p:animEffect transition="in" filter="fade">
                                      <p:cBhvr>
                                        <p:cTn id="32" dur="500"/>
                                        <p:tgtEl>
                                          <p:spTgt spid="7270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7043">
                                            <p:txEl>
                                              <p:pRg st="6" end="6"/>
                                            </p:txEl>
                                          </p:spTgt>
                                        </p:tgtEl>
                                        <p:attrNameLst>
                                          <p:attrName>style.visibility</p:attrName>
                                        </p:attrNameLst>
                                      </p:cBhvr>
                                      <p:to>
                                        <p:strVal val="visible"/>
                                      </p:to>
                                    </p:set>
                                    <p:animEffect transition="in" filter="fade">
                                      <p:cBhvr>
                                        <p:cTn id="37" dur="500"/>
                                        <p:tgtEl>
                                          <p:spTgt spid="72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uiExpand="1"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2" name="Rectangle 4"/>
          <p:cNvSpPr>
            <a:spLocks noGrp="1" noChangeArrowheads="1"/>
          </p:cNvSpPr>
          <p:nvPr>
            <p:ph type="title"/>
          </p:nvPr>
        </p:nvSpPr>
        <p:spPr>
          <a:ln/>
        </p:spPr>
        <p:txBody>
          <a:bodyPr/>
          <a:lstStyle/>
          <a:p>
            <a:r>
              <a:rPr lang="en-US"/>
              <a:t>Ethics and the Information Age</a:t>
            </a:r>
          </a:p>
        </p:txBody>
      </p:sp>
      <p:sp>
        <p:nvSpPr>
          <p:cNvPr id="729091" name="Rectangle 3"/>
          <p:cNvSpPr>
            <a:spLocks noGrp="1" noChangeArrowheads="1"/>
          </p:cNvSpPr>
          <p:nvPr>
            <p:ph idx="1"/>
          </p:nvPr>
        </p:nvSpPr>
        <p:spPr>
          <a:noFill/>
          <a:ln/>
        </p:spPr>
        <p:txBody>
          <a:bodyPr lIns="90488" tIns="44450" rIns="90488" bIns="44450"/>
          <a:lstStyle/>
          <a:p>
            <a:pPr>
              <a:lnSpc>
                <a:spcPct val="90000"/>
              </a:lnSpc>
            </a:pPr>
            <a:r>
              <a:rPr lang="en-US"/>
              <a:t>Privacy Laws</a:t>
            </a:r>
          </a:p>
          <a:p>
            <a:pPr lvl="1">
              <a:lnSpc>
                <a:spcPct val="90000"/>
              </a:lnSpc>
            </a:pPr>
            <a:r>
              <a:rPr lang="en-US"/>
              <a:t>Business or government agencies should only collect information necessary to carry out their functions</a:t>
            </a:r>
          </a:p>
          <a:p>
            <a:pPr lvl="1">
              <a:lnSpc>
                <a:spcPct val="90000"/>
              </a:lnSpc>
            </a:pPr>
            <a:r>
              <a:rPr lang="en-US"/>
              <a:t>Restrict data access to those who must use it to perform job duties</a:t>
            </a:r>
          </a:p>
          <a:p>
            <a:pPr lvl="1">
              <a:lnSpc>
                <a:spcPct val="90000"/>
              </a:lnSpc>
            </a:pPr>
            <a:r>
              <a:rPr lang="en-US"/>
              <a:t>Release personal information only after agreement to disclosure by individual</a:t>
            </a:r>
          </a:p>
          <a:p>
            <a:pPr lvl="1">
              <a:lnSpc>
                <a:spcPct val="90000"/>
              </a:lnSpc>
            </a:pPr>
            <a:r>
              <a:rPr lang="en-US"/>
              <a:t>Must inform the individual when collecting information</a:t>
            </a:r>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E443255E-AFBD-4780-B755-68BB6B3B262D}" type="slidenum">
              <a:rPr lang="en-US"/>
              <a:pPr/>
              <a:t>31</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animEffect transition="in" filter="fade">
                                      <p:cBhvr>
                                        <p:cTn id="7" dur="500"/>
                                        <p:tgtEl>
                                          <p:spTgt spid="72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9091">
                                            <p:txEl>
                                              <p:pRg st="1" end="1"/>
                                            </p:txEl>
                                          </p:spTgt>
                                        </p:tgtEl>
                                        <p:attrNameLst>
                                          <p:attrName>style.visibility</p:attrName>
                                        </p:attrNameLst>
                                      </p:cBhvr>
                                      <p:to>
                                        <p:strVal val="visible"/>
                                      </p:to>
                                    </p:set>
                                    <p:animEffect transition="in" filter="fade">
                                      <p:cBhvr>
                                        <p:cTn id="12" dur="500"/>
                                        <p:tgtEl>
                                          <p:spTgt spid="72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9091">
                                            <p:txEl>
                                              <p:pRg st="2" end="2"/>
                                            </p:txEl>
                                          </p:spTgt>
                                        </p:tgtEl>
                                        <p:attrNameLst>
                                          <p:attrName>style.visibility</p:attrName>
                                        </p:attrNameLst>
                                      </p:cBhvr>
                                      <p:to>
                                        <p:strVal val="visible"/>
                                      </p:to>
                                    </p:set>
                                    <p:animEffect transition="in" filter="fade">
                                      <p:cBhvr>
                                        <p:cTn id="17" dur="500"/>
                                        <p:tgtEl>
                                          <p:spTgt spid="72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9091">
                                            <p:txEl>
                                              <p:pRg st="3" end="3"/>
                                            </p:txEl>
                                          </p:spTgt>
                                        </p:tgtEl>
                                        <p:attrNameLst>
                                          <p:attrName>style.visibility</p:attrName>
                                        </p:attrNameLst>
                                      </p:cBhvr>
                                      <p:to>
                                        <p:strVal val="visible"/>
                                      </p:to>
                                    </p:set>
                                    <p:animEffect transition="in" filter="fade">
                                      <p:cBhvr>
                                        <p:cTn id="22" dur="500"/>
                                        <p:tgtEl>
                                          <p:spTgt spid="72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9091">
                                            <p:txEl>
                                              <p:pRg st="4" end="4"/>
                                            </p:txEl>
                                          </p:spTgt>
                                        </p:tgtEl>
                                        <p:attrNameLst>
                                          <p:attrName>style.visibility</p:attrName>
                                        </p:attrNameLst>
                                      </p:cBhvr>
                                      <p:to>
                                        <p:strVal val="visible"/>
                                      </p:to>
                                    </p:set>
                                    <p:animEffect transition="in" filter="fade">
                                      <p:cBhvr>
                                        <p:cTn id="27" dur="500"/>
                                        <p:tgtEl>
                                          <p:spTgt spid="72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Information Privacy</a:t>
            </a:r>
            <a:endParaRPr lang="en-US" dirty="0"/>
          </a:p>
        </p:txBody>
      </p:sp>
      <p:sp>
        <p:nvSpPr>
          <p:cNvPr id="3" name="Content Placeholder 2"/>
          <p:cNvSpPr>
            <a:spLocks noGrp="1"/>
          </p:cNvSpPr>
          <p:nvPr>
            <p:ph idx="1"/>
          </p:nvPr>
        </p:nvSpPr>
        <p:spPr/>
        <p:txBody>
          <a:bodyPr/>
          <a:lstStyle/>
          <a:p>
            <a:pPr eaLnBrk="1" hangingPunct="1"/>
            <a:r>
              <a:rPr lang="en-US" sz="2800" smtClean="0"/>
              <a:t>Right of individuals and companies to deny or restrict collection and use of information about them</a:t>
            </a:r>
          </a:p>
          <a:p>
            <a:pPr eaLnBrk="1" hangingPunct="1"/>
            <a:r>
              <a:rPr lang="en-US" sz="2800" smtClean="0"/>
              <a:t>Difficult to maintain today because data is stored online</a:t>
            </a:r>
          </a:p>
          <a:p>
            <a:pPr eaLnBrk="1" hangingPunct="1"/>
            <a:r>
              <a:rPr lang="en-US" sz="2800" smtClean="0"/>
              <a:t>Employee monitoring is using computers to observe employee computer use</a:t>
            </a:r>
          </a:p>
          <a:p>
            <a:pPr eaLnBrk="1" hangingPunct="1"/>
            <a:r>
              <a:rPr lang="en-US" sz="2800" smtClean="0"/>
              <a:t>Legal for employers to use monitoring software programs</a:t>
            </a:r>
          </a:p>
        </p:txBody>
      </p:sp>
    </p:spTree>
    <p:extLst>
      <p:ext uri="{BB962C8B-B14F-4D97-AF65-F5344CB8AC3E}">
        <p14:creationId xmlns:p14="http://schemas.microsoft.com/office/powerpoint/2010/main" val="21587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Ways to Safe Guard Personal Information</a:t>
            </a:r>
            <a:endParaRPr lang="en-US" dirty="0"/>
          </a:p>
        </p:txBody>
      </p:sp>
      <p:sp>
        <p:nvSpPr>
          <p:cNvPr id="3" name="Content Placeholder 2"/>
          <p:cNvSpPr>
            <a:spLocks noGrp="1"/>
          </p:cNvSpPr>
          <p:nvPr>
            <p:ph idx="1"/>
          </p:nvPr>
        </p:nvSpPr>
        <p:spPr/>
        <p:txBody>
          <a:bodyPr/>
          <a:lstStyle/>
          <a:p>
            <a:pPr eaLnBrk="1" hangingPunct="1"/>
            <a:r>
              <a:rPr lang="en-US" sz="2400" smtClean="0"/>
              <a:t>Fill in only necessary information on rebate, warranty, and registration forms</a:t>
            </a:r>
          </a:p>
          <a:p>
            <a:pPr eaLnBrk="1" hangingPunct="1"/>
            <a:r>
              <a:rPr lang="en-US" sz="2400" smtClean="0"/>
              <a:t>Avoid shopping club and buyers cards</a:t>
            </a:r>
          </a:p>
          <a:p>
            <a:pPr eaLnBrk="1" hangingPunct="1"/>
            <a:r>
              <a:rPr lang="en-US" sz="2400" smtClean="0"/>
              <a:t>Inform merchants that you do not want them to distribute your personal information</a:t>
            </a:r>
          </a:p>
          <a:p>
            <a:pPr eaLnBrk="1" hangingPunct="1"/>
            <a:r>
              <a:rPr lang="en-US" sz="2400" smtClean="0"/>
              <a:t>Limit the amount of information you provide to Web sites, fill in only required information</a:t>
            </a:r>
          </a:p>
          <a:p>
            <a:pPr eaLnBrk="1" hangingPunct="1"/>
            <a:r>
              <a:rPr lang="en-US" sz="2400" smtClean="0"/>
              <a:t>Install a cookie manager to filter cookies</a:t>
            </a:r>
          </a:p>
          <a:p>
            <a:pPr eaLnBrk="1" hangingPunct="1"/>
            <a:r>
              <a:rPr lang="en-US" sz="2400" smtClean="0"/>
              <a:t>Clear your history file when you are finished browsing</a:t>
            </a:r>
          </a:p>
        </p:txBody>
      </p:sp>
    </p:spTree>
    <p:extLst>
      <p:ext uri="{BB962C8B-B14F-4D97-AF65-F5344CB8AC3E}">
        <p14:creationId xmlns:p14="http://schemas.microsoft.com/office/powerpoint/2010/main" val="340289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Ways to Safe Guard Personal Information</a:t>
            </a:r>
            <a:endParaRPr lang="en-US" dirty="0"/>
          </a:p>
        </p:txBody>
      </p:sp>
      <p:sp>
        <p:nvSpPr>
          <p:cNvPr id="3" name="Content Placeholder 2"/>
          <p:cNvSpPr>
            <a:spLocks noGrp="1"/>
          </p:cNvSpPr>
          <p:nvPr>
            <p:ph idx="1"/>
          </p:nvPr>
        </p:nvSpPr>
        <p:spPr/>
        <p:txBody>
          <a:bodyPr/>
          <a:lstStyle/>
          <a:p>
            <a:pPr eaLnBrk="1" hangingPunct="1"/>
            <a:r>
              <a:rPr lang="en-US" sz="2400" smtClean="0"/>
              <a:t>Set up a free e-mail account; use this e-mail address for merchant forms</a:t>
            </a:r>
          </a:p>
          <a:p>
            <a:pPr eaLnBrk="1" hangingPunct="1"/>
            <a:r>
              <a:rPr lang="en-US" sz="2400" smtClean="0"/>
              <a:t>Turn off file and print sharing on your Internet connection</a:t>
            </a:r>
          </a:p>
          <a:p>
            <a:pPr eaLnBrk="1" hangingPunct="1"/>
            <a:r>
              <a:rPr lang="en-US" sz="2400" smtClean="0"/>
              <a:t>Sign up for e-mail filtering through your Internet service provider or use an antispam program, </a:t>
            </a:r>
            <a:br>
              <a:rPr lang="en-US" sz="2400" smtClean="0"/>
            </a:br>
            <a:r>
              <a:rPr lang="en-US" sz="2400" smtClean="0"/>
              <a:t>Do not reply to spam for any reason</a:t>
            </a:r>
          </a:p>
          <a:p>
            <a:pPr eaLnBrk="1" hangingPunct="1"/>
            <a:r>
              <a:rPr lang="en-US" sz="2400" smtClean="0"/>
              <a:t>Surf the Web anonymously with a program such as Freedom Web Secure or through an anonymous Web site such as Anonymizer.com</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22973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0" name="Rectangle 4"/>
          <p:cNvSpPr>
            <a:spLocks noGrp="1" noChangeArrowheads="1"/>
          </p:cNvSpPr>
          <p:nvPr>
            <p:ph type="title"/>
          </p:nvPr>
        </p:nvSpPr>
        <p:spPr>
          <a:ln/>
        </p:spPr>
        <p:txBody>
          <a:bodyPr/>
          <a:lstStyle/>
          <a:p>
            <a:r>
              <a:rPr lang="en-US"/>
              <a:t>Ethics and the Information Age</a:t>
            </a:r>
          </a:p>
        </p:txBody>
      </p:sp>
      <p:sp>
        <p:nvSpPr>
          <p:cNvPr id="731139" name="Rectangle 3"/>
          <p:cNvSpPr>
            <a:spLocks noGrp="1" noChangeArrowheads="1"/>
          </p:cNvSpPr>
          <p:nvPr>
            <p:ph idx="1"/>
          </p:nvPr>
        </p:nvSpPr>
        <p:spPr>
          <a:noFill/>
          <a:ln/>
        </p:spPr>
        <p:txBody>
          <a:bodyPr lIns="90488" tIns="44450" rIns="90488" bIns="44450"/>
          <a:lstStyle/>
          <a:p>
            <a:r>
              <a:rPr lang="en-US"/>
              <a:t>Employee and Student Monitoring</a:t>
            </a:r>
          </a:p>
          <a:p>
            <a:pPr lvl="1"/>
            <a:r>
              <a:rPr lang="en-US"/>
              <a:t>Use of computers to observe, record, view, and review an individual’s use of a computer</a:t>
            </a:r>
          </a:p>
          <a:p>
            <a:pPr lvl="1"/>
            <a:r>
              <a:rPr lang="en-US"/>
              <a:t>Policies of computer use</a:t>
            </a:r>
          </a:p>
          <a:p>
            <a:pPr lvl="1"/>
            <a:r>
              <a:rPr lang="en-US"/>
              <a:t>Acceptable Use Policy (AUP)</a:t>
            </a:r>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5A416354-CC4C-4108-88C2-55F176B1BFE1}" type="slidenum">
              <a:rPr lang="en-US"/>
              <a:pPr/>
              <a:t>35</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1139">
                                            <p:txEl>
                                              <p:pRg st="0" end="0"/>
                                            </p:txEl>
                                          </p:spTgt>
                                        </p:tgtEl>
                                        <p:attrNameLst>
                                          <p:attrName>style.visibility</p:attrName>
                                        </p:attrNameLst>
                                      </p:cBhvr>
                                      <p:to>
                                        <p:strVal val="visible"/>
                                      </p:to>
                                    </p:set>
                                    <p:animEffect transition="in" filter="fade">
                                      <p:cBhvr>
                                        <p:cTn id="7" dur="500"/>
                                        <p:tgtEl>
                                          <p:spTgt spid="73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1139">
                                            <p:txEl>
                                              <p:pRg st="1" end="1"/>
                                            </p:txEl>
                                          </p:spTgt>
                                        </p:tgtEl>
                                        <p:attrNameLst>
                                          <p:attrName>style.visibility</p:attrName>
                                        </p:attrNameLst>
                                      </p:cBhvr>
                                      <p:to>
                                        <p:strVal val="visible"/>
                                      </p:to>
                                    </p:set>
                                    <p:animEffect transition="in" filter="fade">
                                      <p:cBhvr>
                                        <p:cTn id="12" dur="500"/>
                                        <p:tgtEl>
                                          <p:spTgt spid="73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1139">
                                            <p:txEl>
                                              <p:pRg st="2" end="2"/>
                                            </p:txEl>
                                          </p:spTgt>
                                        </p:tgtEl>
                                        <p:attrNameLst>
                                          <p:attrName>style.visibility</p:attrName>
                                        </p:attrNameLst>
                                      </p:cBhvr>
                                      <p:to>
                                        <p:strVal val="visible"/>
                                      </p:to>
                                    </p:set>
                                    <p:animEffect transition="in" filter="fade">
                                      <p:cBhvr>
                                        <p:cTn id="17" dur="500"/>
                                        <p:tgtEl>
                                          <p:spTgt spid="73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1139">
                                            <p:txEl>
                                              <p:pRg st="3" end="3"/>
                                            </p:txEl>
                                          </p:spTgt>
                                        </p:tgtEl>
                                        <p:attrNameLst>
                                          <p:attrName>style.visibility</p:attrName>
                                        </p:attrNameLst>
                                      </p:cBhvr>
                                      <p:to>
                                        <p:strVal val="visible"/>
                                      </p:to>
                                    </p:set>
                                    <p:animEffect transition="in" filter="fade">
                                      <p:cBhvr>
                                        <p:cTn id="22" dur="500"/>
                                        <p:tgtEl>
                                          <p:spTgt spid="73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9"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8" name="Rectangle 4"/>
          <p:cNvSpPr>
            <a:spLocks noGrp="1" noChangeArrowheads="1"/>
          </p:cNvSpPr>
          <p:nvPr>
            <p:ph type="title"/>
          </p:nvPr>
        </p:nvSpPr>
        <p:spPr>
          <a:ln/>
        </p:spPr>
        <p:txBody>
          <a:bodyPr/>
          <a:lstStyle/>
          <a:p>
            <a:r>
              <a:rPr lang="en-US"/>
              <a:t>Ethics and the Information Age</a:t>
            </a:r>
          </a:p>
        </p:txBody>
      </p:sp>
      <p:sp>
        <p:nvSpPr>
          <p:cNvPr id="733187" name="Rectangle 3"/>
          <p:cNvSpPr>
            <a:spLocks noGrp="1" noChangeArrowheads="1"/>
          </p:cNvSpPr>
          <p:nvPr>
            <p:ph idx="1"/>
          </p:nvPr>
        </p:nvSpPr>
        <p:spPr>
          <a:noFill/>
          <a:ln/>
        </p:spPr>
        <p:txBody>
          <a:bodyPr lIns="90488" tIns="44450" rIns="90488" bIns="44450">
            <a:normAutofit fontScale="92500"/>
          </a:bodyPr>
          <a:lstStyle/>
          <a:p>
            <a:r>
              <a:rPr lang="en-US" dirty="0"/>
              <a:t>Copyright Laws</a:t>
            </a:r>
          </a:p>
          <a:p>
            <a:pPr lvl="1"/>
            <a:r>
              <a:rPr lang="en-US" dirty="0"/>
              <a:t>Copyright Act of 1976</a:t>
            </a:r>
          </a:p>
          <a:p>
            <a:pPr lvl="1"/>
            <a:r>
              <a:rPr lang="en-US" dirty="0"/>
              <a:t>Illegal copying</a:t>
            </a:r>
          </a:p>
          <a:p>
            <a:pPr lvl="1"/>
            <a:r>
              <a:rPr lang="en-US" dirty="0"/>
              <a:t>Fair use</a:t>
            </a:r>
          </a:p>
          <a:p>
            <a:pPr lvl="2"/>
            <a:r>
              <a:rPr lang="en-US" dirty="0"/>
              <a:t>The purpose and character of the use, including whether such use is of commercial nature or is for </a:t>
            </a:r>
            <a:r>
              <a:rPr lang="en-US" b="1" dirty="0"/>
              <a:t>nonprofit educational purposes</a:t>
            </a:r>
          </a:p>
          <a:p>
            <a:pPr lvl="2"/>
            <a:r>
              <a:rPr lang="en-US" dirty="0"/>
              <a:t>The nature of the copyrighted work</a:t>
            </a:r>
          </a:p>
          <a:p>
            <a:pPr lvl="2"/>
            <a:r>
              <a:rPr lang="en-US" dirty="0"/>
              <a:t>The amount and substantiality of the portion used in relation to the copyrighted work as a whole</a:t>
            </a:r>
          </a:p>
          <a:p>
            <a:pPr lvl="2"/>
            <a:r>
              <a:rPr lang="en-US" dirty="0"/>
              <a:t>The effect of the use upon the potential market for, or value of, the copyrighted work</a:t>
            </a:r>
          </a:p>
          <a:p>
            <a:pPr lvl="1"/>
            <a:r>
              <a:rPr lang="en-US" sz="2300" dirty="0" smtClean="0"/>
              <a:t>Teacher </a:t>
            </a:r>
            <a:r>
              <a:rPr lang="en-US" sz="2300" dirty="0"/>
              <a:t>and student Web pages</a:t>
            </a:r>
          </a:p>
          <a:p>
            <a:pPr lvl="2"/>
            <a:r>
              <a:rPr lang="en-US" sz="2300" dirty="0"/>
              <a:t>Copyright laws do protect these pages</a:t>
            </a:r>
          </a:p>
          <a:p>
            <a:pPr lvl="2"/>
            <a:r>
              <a:rPr lang="en-US" sz="2300" dirty="0"/>
              <a:t>Public domain Web sites</a:t>
            </a:r>
          </a:p>
          <a:p>
            <a:pPr lvl="2"/>
            <a:r>
              <a:rPr lang="en-US" sz="2300" dirty="0"/>
              <a:t>CDs and DVDs with images, graphics, audio, and video clips</a:t>
            </a:r>
          </a:p>
          <a:p>
            <a:pPr lvl="2"/>
            <a:r>
              <a:rPr lang="en-US" sz="2300" dirty="0"/>
              <a:t>Guidelines for creating Web pages</a:t>
            </a:r>
          </a:p>
          <a:p>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F80A67A4-9CF8-4538-A32C-6CC5F594450D}" type="slidenum">
              <a:rPr lang="en-US"/>
              <a:pPr/>
              <a:t>36</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fade">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fade">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fade">
                                      <p:cBhvr>
                                        <p:cTn id="17" dur="500"/>
                                        <p:tgtEl>
                                          <p:spTgt spid="73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3187">
                                            <p:txEl>
                                              <p:pRg st="3" end="3"/>
                                            </p:txEl>
                                          </p:spTgt>
                                        </p:tgtEl>
                                        <p:attrNameLst>
                                          <p:attrName>style.visibility</p:attrName>
                                        </p:attrNameLst>
                                      </p:cBhvr>
                                      <p:to>
                                        <p:strVal val="visible"/>
                                      </p:to>
                                    </p:set>
                                    <p:animEffect transition="in" filter="fade">
                                      <p:cBhvr>
                                        <p:cTn id="22" dur="500"/>
                                        <p:tgtEl>
                                          <p:spTgt spid="73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3187">
                                            <p:txEl>
                                              <p:pRg st="4" end="4"/>
                                            </p:txEl>
                                          </p:spTgt>
                                        </p:tgtEl>
                                        <p:attrNameLst>
                                          <p:attrName>style.visibility</p:attrName>
                                        </p:attrNameLst>
                                      </p:cBhvr>
                                      <p:to>
                                        <p:strVal val="visible"/>
                                      </p:to>
                                    </p:set>
                                    <p:animEffect transition="in" filter="fade">
                                      <p:cBhvr>
                                        <p:cTn id="27" dur="500"/>
                                        <p:tgtEl>
                                          <p:spTgt spid="7331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33187">
                                            <p:txEl>
                                              <p:pRg st="5" end="5"/>
                                            </p:txEl>
                                          </p:spTgt>
                                        </p:tgtEl>
                                        <p:attrNameLst>
                                          <p:attrName>style.visibility</p:attrName>
                                        </p:attrNameLst>
                                      </p:cBhvr>
                                      <p:to>
                                        <p:strVal val="visible"/>
                                      </p:to>
                                    </p:set>
                                    <p:animEffect transition="in" filter="fade">
                                      <p:cBhvr>
                                        <p:cTn id="32" dur="500"/>
                                        <p:tgtEl>
                                          <p:spTgt spid="7331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33187">
                                            <p:txEl>
                                              <p:pRg st="6" end="6"/>
                                            </p:txEl>
                                          </p:spTgt>
                                        </p:tgtEl>
                                        <p:attrNameLst>
                                          <p:attrName>style.visibility</p:attrName>
                                        </p:attrNameLst>
                                      </p:cBhvr>
                                      <p:to>
                                        <p:strVal val="visible"/>
                                      </p:to>
                                    </p:set>
                                    <p:animEffect transition="in" filter="fade">
                                      <p:cBhvr>
                                        <p:cTn id="37" dur="500"/>
                                        <p:tgtEl>
                                          <p:spTgt spid="7331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33187">
                                            <p:txEl>
                                              <p:pRg st="7" end="7"/>
                                            </p:txEl>
                                          </p:spTgt>
                                        </p:tgtEl>
                                        <p:attrNameLst>
                                          <p:attrName>style.visibility</p:attrName>
                                        </p:attrNameLst>
                                      </p:cBhvr>
                                      <p:to>
                                        <p:strVal val="visible"/>
                                      </p:to>
                                    </p:set>
                                    <p:animEffect transition="in" filter="fade">
                                      <p:cBhvr>
                                        <p:cTn id="42" dur="500"/>
                                        <p:tgtEl>
                                          <p:spTgt spid="7331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33187">
                                            <p:txEl>
                                              <p:pRg st="8" end="8"/>
                                            </p:txEl>
                                          </p:spTgt>
                                        </p:tgtEl>
                                        <p:attrNameLst>
                                          <p:attrName>style.visibility</p:attrName>
                                        </p:attrNameLst>
                                      </p:cBhvr>
                                      <p:to>
                                        <p:strVal val="visible"/>
                                      </p:to>
                                    </p:set>
                                    <p:animEffect transition="in" filter="fade">
                                      <p:cBhvr>
                                        <p:cTn id="47" dur="500"/>
                                        <p:tgtEl>
                                          <p:spTgt spid="7331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33187">
                                            <p:txEl>
                                              <p:pRg st="9" end="9"/>
                                            </p:txEl>
                                          </p:spTgt>
                                        </p:tgtEl>
                                        <p:attrNameLst>
                                          <p:attrName>style.visibility</p:attrName>
                                        </p:attrNameLst>
                                      </p:cBhvr>
                                      <p:to>
                                        <p:strVal val="visible"/>
                                      </p:to>
                                    </p:set>
                                    <p:animEffect transition="in" filter="fade">
                                      <p:cBhvr>
                                        <p:cTn id="52" dur="500"/>
                                        <p:tgtEl>
                                          <p:spTgt spid="73318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33187">
                                            <p:txEl>
                                              <p:pRg st="10" end="10"/>
                                            </p:txEl>
                                          </p:spTgt>
                                        </p:tgtEl>
                                        <p:attrNameLst>
                                          <p:attrName>style.visibility</p:attrName>
                                        </p:attrNameLst>
                                      </p:cBhvr>
                                      <p:to>
                                        <p:strVal val="visible"/>
                                      </p:to>
                                    </p:set>
                                    <p:animEffect transition="in" filter="fade">
                                      <p:cBhvr>
                                        <p:cTn id="57" dur="500"/>
                                        <p:tgtEl>
                                          <p:spTgt spid="73318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33187">
                                            <p:txEl>
                                              <p:pRg st="11" end="11"/>
                                            </p:txEl>
                                          </p:spTgt>
                                        </p:tgtEl>
                                        <p:attrNameLst>
                                          <p:attrName>style.visibility</p:attrName>
                                        </p:attrNameLst>
                                      </p:cBhvr>
                                      <p:to>
                                        <p:strVal val="visible"/>
                                      </p:to>
                                    </p:set>
                                    <p:animEffect transition="in" filter="fade">
                                      <p:cBhvr>
                                        <p:cTn id="62" dur="500"/>
                                        <p:tgtEl>
                                          <p:spTgt spid="73318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33187">
                                            <p:txEl>
                                              <p:pRg st="12" end="12"/>
                                            </p:txEl>
                                          </p:spTgt>
                                        </p:tgtEl>
                                        <p:attrNameLst>
                                          <p:attrName>style.visibility</p:attrName>
                                        </p:attrNameLst>
                                      </p:cBhvr>
                                      <p:to>
                                        <p:strVal val="visible"/>
                                      </p:to>
                                    </p:set>
                                    <p:animEffect transition="in" filter="fade">
                                      <p:cBhvr>
                                        <p:cTn id="67" dur="500"/>
                                        <p:tgtEl>
                                          <p:spTgt spid="7331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Page </a:t>
            </a:r>
            <a:r>
              <a:rPr lang="en-US" dirty="0" smtClean="0"/>
              <a:t>Guidelines</a:t>
            </a:r>
            <a:endParaRPr lang="en-US" dirty="0"/>
          </a:p>
        </p:txBody>
      </p:sp>
      <p:sp>
        <p:nvSpPr>
          <p:cNvPr id="3" name="Content Placeholder 2"/>
          <p:cNvSpPr>
            <a:spLocks noGrp="1"/>
          </p:cNvSpPr>
          <p:nvPr>
            <p:ph idx="1"/>
          </p:nvPr>
        </p:nvSpPr>
        <p:spPr/>
        <p:txBody>
          <a:bodyPr>
            <a:normAutofit lnSpcReduction="10000"/>
          </a:bodyPr>
          <a:lstStyle/>
          <a:p>
            <a:r>
              <a:rPr lang="en-US" dirty="0" smtClean="0"/>
              <a:t>Always </a:t>
            </a:r>
            <a:r>
              <a:rPr lang="en-US" dirty="0"/>
              <a:t>protect the identity of your students.</a:t>
            </a:r>
          </a:p>
          <a:p>
            <a:r>
              <a:rPr lang="en-US" dirty="0" smtClean="0"/>
              <a:t>Never </a:t>
            </a:r>
            <a:r>
              <a:rPr lang="en-US" dirty="0"/>
              <a:t>list students’ last names, telephone numbers, home addresses, or e-mail addresses.</a:t>
            </a:r>
          </a:p>
          <a:p>
            <a:r>
              <a:rPr lang="en-US" dirty="0" smtClean="0"/>
              <a:t>Use </a:t>
            </a:r>
            <a:r>
              <a:rPr lang="en-US" dirty="0"/>
              <a:t>only first names of students on a Web site, but never in conjunction with other </a:t>
            </a:r>
            <a:r>
              <a:rPr lang="en-US" dirty="0" smtClean="0"/>
              <a:t>identifying information</a:t>
            </a:r>
            <a:r>
              <a:rPr lang="en-US" dirty="0"/>
              <a:t>, such as a photograph.</a:t>
            </a:r>
          </a:p>
          <a:p>
            <a:r>
              <a:rPr lang="en-US" dirty="0" smtClean="0"/>
              <a:t>Use </a:t>
            </a:r>
            <a:r>
              <a:rPr lang="en-US" dirty="0"/>
              <a:t>caution when including digital pictures of classrooms; avoid pictures that show close-ups </a:t>
            </a:r>
            <a:r>
              <a:rPr lang="en-US" dirty="0" smtClean="0"/>
              <a:t>of </a:t>
            </a:r>
            <a:r>
              <a:rPr lang="en-US" dirty="0"/>
              <a:t>students.</a:t>
            </a:r>
          </a:p>
          <a:p>
            <a:r>
              <a:rPr lang="en-US" dirty="0" smtClean="0"/>
              <a:t>Never </a:t>
            </a:r>
            <a:r>
              <a:rPr lang="en-US" dirty="0"/>
              <a:t>provide links to sites that are not appropriate for </a:t>
            </a:r>
            <a:r>
              <a:rPr lang="en-US" dirty="0" smtClean="0"/>
              <a:t>K-12 </a:t>
            </a:r>
            <a:r>
              <a:rPr lang="en-US" dirty="0"/>
              <a:t>students or educational </a:t>
            </a:r>
            <a:r>
              <a:rPr lang="en-US" dirty="0" smtClean="0"/>
              <a:t>settings</a:t>
            </a:r>
            <a:r>
              <a:rPr lang="en-US" dirty="0"/>
              <a:t>.</a:t>
            </a:r>
          </a:p>
          <a:p>
            <a:r>
              <a:rPr lang="en-US" dirty="0" smtClean="0"/>
              <a:t>List </a:t>
            </a:r>
            <a:r>
              <a:rPr lang="en-US" dirty="0"/>
              <a:t>the function of all linked Web pages. Link only to pages that inform, explain, or teach a </a:t>
            </a:r>
            <a:r>
              <a:rPr lang="en-US" dirty="0" smtClean="0"/>
              <a:t>concept </a:t>
            </a:r>
            <a:r>
              <a:rPr lang="en-US" dirty="0"/>
              <a:t>or curriculum area to students. Beware of linking to Web sites that persuade </a:t>
            </a:r>
            <a:r>
              <a:rPr lang="en-US" dirty="0" smtClean="0"/>
              <a:t>students.</a:t>
            </a:r>
            <a:endParaRPr lang="en-US" dirty="0"/>
          </a:p>
        </p:txBody>
      </p:sp>
    </p:spTree>
    <p:extLst>
      <p:ext uri="{BB962C8B-B14F-4D97-AF65-F5344CB8AC3E}">
        <p14:creationId xmlns:p14="http://schemas.microsoft.com/office/powerpoint/2010/main" val="170745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Page </a:t>
            </a:r>
            <a:r>
              <a:rPr lang="en-US" dirty="0" smtClean="0"/>
              <a:t>Guidelines</a:t>
            </a:r>
            <a:endParaRPr lang="en-US" dirty="0"/>
          </a:p>
        </p:txBody>
      </p:sp>
      <p:sp>
        <p:nvSpPr>
          <p:cNvPr id="3" name="Content Placeholder 2"/>
          <p:cNvSpPr>
            <a:spLocks noGrp="1"/>
          </p:cNvSpPr>
          <p:nvPr>
            <p:ph idx="1"/>
          </p:nvPr>
        </p:nvSpPr>
        <p:spPr/>
        <p:txBody>
          <a:bodyPr>
            <a:normAutofit/>
          </a:bodyPr>
          <a:lstStyle/>
          <a:p>
            <a:r>
              <a:rPr lang="en-US" dirty="0" smtClean="0"/>
              <a:t>Avoid </a:t>
            </a:r>
            <a:r>
              <a:rPr lang="en-US" dirty="0"/>
              <a:t>providing links to sites whose primary purpose is selling  </a:t>
            </a:r>
            <a:r>
              <a:rPr lang="en-US" dirty="0" err="1"/>
              <a:t>noneducational</a:t>
            </a:r>
            <a:r>
              <a:rPr lang="en-US" dirty="0"/>
              <a:t> products and </a:t>
            </a:r>
            <a:r>
              <a:rPr lang="en-US" dirty="0" smtClean="0"/>
              <a:t>services</a:t>
            </a:r>
            <a:r>
              <a:rPr lang="en-US" dirty="0"/>
              <a:t>, unless relevant to the subject under discussion.</a:t>
            </a:r>
          </a:p>
          <a:p>
            <a:r>
              <a:rPr lang="en-US" dirty="0" smtClean="0"/>
              <a:t>Avoid </a:t>
            </a:r>
            <a:r>
              <a:rPr lang="en-US" dirty="0"/>
              <a:t>linking to Web pages that are not updated on a regular basis.</a:t>
            </a:r>
          </a:p>
          <a:p>
            <a:r>
              <a:rPr lang="en-US" dirty="0" smtClean="0"/>
              <a:t>Provide </a:t>
            </a:r>
            <a:r>
              <a:rPr lang="en-US" dirty="0"/>
              <a:t>links to sites that help you achieve instructional and curriculum goals.</a:t>
            </a:r>
          </a:p>
          <a:p>
            <a:r>
              <a:rPr lang="en-US" dirty="0" smtClean="0"/>
              <a:t>Avoid </a:t>
            </a:r>
            <a:r>
              <a:rPr lang="en-US" dirty="0"/>
              <a:t>discussing controversial issues on your Web site or linking to Web sites that discuss </a:t>
            </a:r>
            <a:r>
              <a:rPr lang="en-US" dirty="0" smtClean="0"/>
              <a:t>controversial </a:t>
            </a:r>
            <a:r>
              <a:rPr lang="en-US" dirty="0"/>
              <a:t>issues, unless these issues are part of your curriculum.</a:t>
            </a:r>
          </a:p>
          <a:p>
            <a:r>
              <a:rPr lang="en-US" dirty="0" smtClean="0"/>
              <a:t>Carefully </a:t>
            </a:r>
            <a:r>
              <a:rPr lang="en-US" dirty="0"/>
              <a:t>read and follow all guidelines and policies that your school district provides.</a:t>
            </a:r>
          </a:p>
        </p:txBody>
      </p:sp>
    </p:spTree>
    <p:extLst>
      <p:ext uri="{BB962C8B-B14F-4D97-AF65-F5344CB8AC3E}">
        <p14:creationId xmlns:p14="http://schemas.microsoft.com/office/powerpoint/2010/main" val="36457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6" name="Rectangle 4"/>
          <p:cNvSpPr>
            <a:spLocks noGrp="1" noChangeArrowheads="1"/>
          </p:cNvSpPr>
          <p:nvPr>
            <p:ph type="title"/>
          </p:nvPr>
        </p:nvSpPr>
        <p:spPr>
          <a:ln/>
        </p:spPr>
        <p:txBody>
          <a:bodyPr>
            <a:normAutofit/>
          </a:bodyPr>
          <a:lstStyle/>
          <a:p>
            <a:r>
              <a:rPr lang="en-US" sz="3200" dirty="0"/>
              <a:t>Internet Ethics </a:t>
            </a:r>
            <a:r>
              <a:rPr lang="en-US" sz="3200" dirty="0" smtClean="0"/>
              <a:t>and </a:t>
            </a:r>
            <a:r>
              <a:rPr lang="en-US" sz="3200" dirty="0"/>
              <a:t>Objectionable Materials</a:t>
            </a:r>
          </a:p>
        </p:txBody>
      </p:sp>
      <p:sp>
        <p:nvSpPr>
          <p:cNvPr id="740355" name="Rectangle 3"/>
          <p:cNvSpPr>
            <a:spLocks noGrp="1" noChangeArrowheads="1"/>
          </p:cNvSpPr>
          <p:nvPr>
            <p:ph idx="1"/>
          </p:nvPr>
        </p:nvSpPr>
        <p:spPr>
          <a:noFill/>
          <a:ln/>
        </p:spPr>
        <p:txBody>
          <a:bodyPr lIns="90488" tIns="44450" rIns="90488" bIns="44450"/>
          <a:lstStyle/>
          <a:p>
            <a:r>
              <a:rPr lang="en-US"/>
              <a:t>Three categories of objectionable material</a:t>
            </a:r>
          </a:p>
          <a:p>
            <a:pPr lvl="1"/>
            <a:r>
              <a:rPr lang="en-US"/>
              <a:t>Pornographic material</a:t>
            </a:r>
          </a:p>
          <a:p>
            <a:pPr lvl="1"/>
            <a:r>
              <a:rPr lang="en-US"/>
              <a:t>Racist literature, gambling</a:t>
            </a:r>
          </a:p>
          <a:p>
            <a:pPr lvl="1"/>
            <a:r>
              <a:rPr lang="en-US"/>
              <a:t>Incorrect or inappropriate material</a:t>
            </a:r>
          </a:p>
          <a:p>
            <a:pPr lvl="2"/>
            <a:r>
              <a:rPr lang="en-US"/>
              <a:t>Inaccurate information</a:t>
            </a:r>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5C0DD4AD-6EB1-4490-A48F-241168312F68}" type="slidenum">
              <a:rPr lang="en-US"/>
              <a:pPr/>
              <a:t>39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0355">
                                            <p:txEl>
                                              <p:pRg st="0" end="0"/>
                                            </p:txEl>
                                          </p:spTgt>
                                        </p:tgtEl>
                                        <p:attrNameLst>
                                          <p:attrName>style.visibility</p:attrName>
                                        </p:attrNameLst>
                                      </p:cBhvr>
                                      <p:to>
                                        <p:strVal val="visible"/>
                                      </p:to>
                                    </p:set>
                                    <p:animEffect transition="in" filter="fade">
                                      <p:cBhvr>
                                        <p:cTn id="7" dur="500"/>
                                        <p:tgtEl>
                                          <p:spTgt spid="74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0355">
                                            <p:txEl>
                                              <p:pRg st="1" end="1"/>
                                            </p:txEl>
                                          </p:spTgt>
                                        </p:tgtEl>
                                        <p:attrNameLst>
                                          <p:attrName>style.visibility</p:attrName>
                                        </p:attrNameLst>
                                      </p:cBhvr>
                                      <p:to>
                                        <p:strVal val="visible"/>
                                      </p:to>
                                    </p:set>
                                    <p:animEffect transition="in" filter="fade">
                                      <p:cBhvr>
                                        <p:cTn id="12" dur="500"/>
                                        <p:tgtEl>
                                          <p:spTgt spid="740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0355">
                                            <p:txEl>
                                              <p:pRg st="2" end="2"/>
                                            </p:txEl>
                                          </p:spTgt>
                                        </p:tgtEl>
                                        <p:attrNameLst>
                                          <p:attrName>style.visibility</p:attrName>
                                        </p:attrNameLst>
                                      </p:cBhvr>
                                      <p:to>
                                        <p:strVal val="visible"/>
                                      </p:to>
                                    </p:set>
                                    <p:animEffect transition="in" filter="fade">
                                      <p:cBhvr>
                                        <p:cTn id="17" dur="500"/>
                                        <p:tgtEl>
                                          <p:spTgt spid="740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0355">
                                            <p:txEl>
                                              <p:pRg st="3" end="3"/>
                                            </p:txEl>
                                          </p:spTgt>
                                        </p:tgtEl>
                                        <p:attrNameLst>
                                          <p:attrName>style.visibility</p:attrName>
                                        </p:attrNameLst>
                                      </p:cBhvr>
                                      <p:to>
                                        <p:strVal val="visible"/>
                                      </p:to>
                                    </p:set>
                                    <p:animEffect transition="in" filter="fade">
                                      <p:cBhvr>
                                        <p:cTn id="22" dur="500"/>
                                        <p:tgtEl>
                                          <p:spTgt spid="740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0355">
                                            <p:txEl>
                                              <p:pRg st="4" end="4"/>
                                            </p:txEl>
                                          </p:spTgt>
                                        </p:tgtEl>
                                        <p:attrNameLst>
                                          <p:attrName>style.visibility</p:attrName>
                                        </p:attrNameLst>
                                      </p:cBhvr>
                                      <p:to>
                                        <p:strVal val="visible"/>
                                      </p:to>
                                    </p:set>
                                    <p:animEffect transition="in" filter="fade">
                                      <p:cBhvr>
                                        <p:cTn id="27" dur="500"/>
                                        <p:tgtEl>
                                          <p:spTgt spid="74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5"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Malware</a:t>
            </a:r>
            <a:endParaRPr lang="en-US" dirty="0"/>
          </a:p>
        </p:txBody>
      </p:sp>
      <p:sp>
        <p:nvSpPr>
          <p:cNvPr id="3" name="Content Placeholder 2"/>
          <p:cNvSpPr>
            <a:spLocks noGrp="1"/>
          </p:cNvSpPr>
          <p:nvPr>
            <p:ph idx="1"/>
          </p:nvPr>
        </p:nvSpPr>
        <p:spPr/>
        <p:txBody>
          <a:bodyPr/>
          <a:lstStyle/>
          <a:p>
            <a:r>
              <a:rPr lang="en-US" sz="2400" smtClean="0"/>
              <a:t>Short for </a:t>
            </a:r>
            <a:r>
              <a:rPr lang="en-US" sz="2400" i="1" smtClean="0"/>
              <a:t>malicious software</a:t>
            </a:r>
            <a:r>
              <a:rPr lang="en-US" sz="2400" smtClean="0"/>
              <a:t>, is software designed to infiltrate a computer system without the owner's informed consent.</a:t>
            </a:r>
          </a:p>
          <a:p>
            <a:r>
              <a:rPr lang="en-US" sz="2400" smtClean="0"/>
              <a:t>Malware is a general term for;</a:t>
            </a:r>
          </a:p>
          <a:p>
            <a:pPr lvl="1"/>
            <a:r>
              <a:rPr lang="en-US" sz="2000" smtClean="0"/>
              <a:t>Viruses</a:t>
            </a:r>
          </a:p>
          <a:p>
            <a:pPr lvl="1"/>
            <a:r>
              <a:rPr lang="en-US" sz="2000" smtClean="0"/>
              <a:t>Worms</a:t>
            </a:r>
          </a:p>
          <a:p>
            <a:pPr lvl="1"/>
            <a:r>
              <a:rPr lang="en-US" sz="2000" smtClean="0"/>
              <a:t>Trojan horses</a:t>
            </a:r>
          </a:p>
          <a:p>
            <a:pPr lvl="1"/>
            <a:r>
              <a:rPr lang="en-US" sz="2000" smtClean="0"/>
              <a:t>Sypware</a:t>
            </a:r>
          </a:p>
          <a:p>
            <a:pPr lvl="1"/>
            <a:r>
              <a:rPr lang="en-US" sz="2000" smtClean="0"/>
              <a:t>Dishonest addware</a:t>
            </a:r>
          </a:p>
          <a:p>
            <a:pPr lvl="1"/>
            <a:r>
              <a:rPr lang="en-US" sz="2000" smtClean="0"/>
              <a:t>Crimeware</a:t>
            </a:r>
          </a:p>
          <a:p>
            <a:pPr lvl="1"/>
            <a:r>
              <a:rPr lang="en-US" sz="2000" smtClean="0"/>
              <a:t>Rootkits</a:t>
            </a:r>
          </a:p>
          <a:p>
            <a:endParaRPr lang="en-US" smtClean="0"/>
          </a:p>
        </p:txBody>
      </p:sp>
    </p:spTree>
    <p:extLst>
      <p:ext uri="{BB962C8B-B14F-4D97-AF65-F5344CB8AC3E}">
        <p14:creationId xmlns:p14="http://schemas.microsoft.com/office/powerpoint/2010/main" val="162033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4" name="Rectangle 4"/>
          <p:cNvSpPr>
            <a:spLocks noGrp="1" noChangeArrowheads="1"/>
          </p:cNvSpPr>
          <p:nvPr>
            <p:ph type="title"/>
          </p:nvPr>
        </p:nvSpPr>
        <p:spPr>
          <a:ln/>
        </p:spPr>
        <p:txBody>
          <a:bodyPr>
            <a:normAutofit/>
          </a:bodyPr>
          <a:lstStyle/>
          <a:p>
            <a:r>
              <a:rPr lang="en-US" sz="3200" dirty="0"/>
              <a:t>Internet Ethics </a:t>
            </a:r>
            <a:r>
              <a:rPr lang="en-US" sz="3200" dirty="0" smtClean="0"/>
              <a:t>and </a:t>
            </a:r>
            <a:r>
              <a:rPr lang="en-US" sz="3200" dirty="0"/>
              <a:t>Objectionable Materials</a:t>
            </a:r>
          </a:p>
        </p:txBody>
      </p:sp>
      <p:sp>
        <p:nvSpPr>
          <p:cNvPr id="742403" name="Rectangle 3"/>
          <p:cNvSpPr>
            <a:spLocks noGrp="1" noChangeArrowheads="1"/>
          </p:cNvSpPr>
          <p:nvPr>
            <p:ph idx="1"/>
          </p:nvPr>
        </p:nvSpPr>
        <p:spPr>
          <a:noFill/>
          <a:ln/>
        </p:spPr>
        <p:txBody>
          <a:bodyPr lIns="90488" tIns="44450" rIns="90488" bIns="44450"/>
          <a:lstStyle/>
          <a:p>
            <a:r>
              <a:rPr lang="en-US" dirty="0" smtClean="0"/>
              <a:t>Government </a:t>
            </a:r>
            <a:r>
              <a:rPr lang="en-US" dirty="0"/>
              <a:t>Actions</a:t>
            </a:r>
          </a:p>
          <a:p>
            <a:pPr lvl="1"/>
            <a:r>
              <a:rPr lang="en-US" dirty="0" smtClean="0"/>
              <a:t>Children’s </a:t>
            </a:r>
            <a:r>
              <a:rPr lang="en-US" dirty="0"/>
              <a:t>Internet Protection Act</a:t>
            </a:r>
          </a:p>
          <a:p>
            <a:pPr lvl="2"/>
            <a:r>
              <a:rPr lang="en-US" dirty="0"/>
              <a:t>Protects children from obscene, pornographic, and other information considered to be harmful to </a:t>
            </a:r>
            <a:r>
              <a:rPr lang="en-US" dirty="0" smtClean="0"/>
              <a:t>minors</a:t>
            </a:r>
          </a:p>
          <a:p>
            <a:r>
              <a:rPr lang="en-US" dirty="0" smtClean="0"/>
              <a:t>See page 429 in book for a list of laws that effect what controls teachers actions. </a:t>
            </a:r>
          </a:p>
          <a:p>
            <a:r>
              <a:rPr lang="en-US" dirty="0"/>
              <a:t>Parental Controls</a:t>
            </a:r>
          </a:p>
          <a:p>
            <a:pPr lvl="1"/>
            <a:r>
              <a:rPr lang="en-US" sz="2400" dirty="0"/>
              <a:t>Filtering software programs</a:t>
            </a:r>
          </a:p>
          <a:p>
            <a:pPr lvl="1"/>
            <a:r>
              <a:rPr lang="en-US" sz="2400" dirty="0" smtClean="0"/>
              <a:t>Available </a:t>
            </a:r>
            <a:r>
              <a:rPr lang="en-US" sz="2400" dirty="0"/>
              <a:t>in Windows and Mac operating systems</a:t>
            </a:r>
          </a:p>
          <a:p>
            <a:pPr lvl="1"/>
            <a:r>
              <a:rPr lang="en-US" sz="2400" dirty="0"/>
              <a:t>Determine proper controls for children in different age groups</a:t>
            </a:r>
          </a:p>
          <a:p>
            <a:pPr lvl="1"/>
            <a:r>
              <a:rPr lang="en-US" sz="2400" dirty="0"/>
              <a:t>Monitor child’s use of computer</a:t>
            </a:r>
            <a:endParaRPr lang="en-US" dirty="0"/>
          </a:p>
          <a:p>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B794E451-64D5-4762-8EF7-E77BDAB48A1D}" type="slidenum">
              <a:rPr lang="en-US"/>
              <a:pPr/>
              <a:t>40</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2403">
                                            <p:txEl>
                                              <p:pRg st="0" end="0"/>
                                            </p:txEl>
                                          </p:spTgt>
                                        </p:tgtEl>
                                        <p:attrNameLst>
                                          <p:attrName>style.visibility</p:attrName>
                                        </p:attrNameLst>
                                      </p:cBhvr>
                                      <p:to>
                                        <p:strVal val="visible"/>
                                      </p:to>
                                    </p:set>
                                    <p:animEffect transition="in" filter="fade">
                                      <p:cBhvr>
                                        <p:cTn id="7" dur="500"/>
                                        <p:tgtEl>
                                          <p:spTgt spid="74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2403">
                                            <p:txEl>
                                              <p:pRg st="1" end="1"/>
                                            </p:txEl>
                                          </p:spTgt>
                                        </p:tgtEl>
                                        <p:attrNameLst>
                                          <p:attrName>style.visibility</p:attrName>
                                        </p:attrNameLst>
                                      </p:cBhvr>
                                      <p:to>
                                        <p:strVal val="visible"/>
                                      </p:to>
                                    </p:set>
                                    <p:animEffect transition="in" filter="fade">
                                      <p:cBhvr>
                                        <p:cTn id="12" dur="500"/>
                                        <p:tgtEl>
                                          <p:spTgt spid="74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2403">
                                            <p:txEl>
                                              <p:pRg st="2" end="2"/>
                                            </p:txEl>
                                          </p:spTgt>
                                        </p:tgtEl>
                                        <p:attrNameLst>
                                          <p:attrName>style.visibility</p:attrName>
                                        </p:attrNameLst>
                                      </p:cBhvr>
                                      <p:to>
                                        <p:strVal val="visible"/>
                                      </p:to>
                                    </p:set>
                                    <p:animEffect transition="in" filter="fade">
                                      <p:cBhvr>
                                        <p:cTn id="17" dur="500"/>
                                        <p:tgtEl>
                                          <p:spTgt spid="742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2403">
                                            <p:txEl>
                                              <p:pRg st="3" end="3"/>
                                            </p:txEl>
                                          </p:spTgt>
                                        </p:tgtEl>
                                        <p:attrNameLst>
                                          <p:attrName>style.visibility</p:attrName>
                                        </p:attrNameLst>
                                      </p:cBhvr>
                                      <p:to>
                                        <p:strVal val="visible"/>
                                      </p:to>
                                    </p:set>
                                    <p:animEffect transition="in" filter="fade">
                                      <p:cBhvr>
                                        <p:cTn id="22" dur="500"/>
                                        <p:tgtEl>
                                          <p:spTgt spid="742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2403">
                                            <p:txEl>
                                              <p:pRg st="4" end="4"/>
                                            </p:txEl>
                                          </p:spTgt>
                                        </p:tgtEl>
                                        <p:attrNameLst>
                                          <p:attrName>style.visibility</p:attrName>
                                        </p:attrNameLst>
                                      </p:cBhvr>
                                      <p:to>
                                        <p:strVal val="visible"/>
                                      </p:to>
                                    </p:set>
                                    <p:animEffect transition="in" filter="fade">
                                      <p:cBhvr>
                                        <p:cTn id="27" dur="500"/>
                                        <p:tgtEl>
                                          <p:spTgt spid="742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2403">
                                            <p:txEl>
                                              <p:pRg st="5" end="5"/>
                                            </p:txEl>
                                          </p:spTgt>
                                        </p:tgtEl>
                                        <p:attrNameLst>
                                          <p:attrName>style.visibility</p:attrName>
                                        </p:attrNameLst>
                                      </p:cBhvr>
                                      <p:to>
                                        <p:strVal val="visible"/>
                                      </p:to>
                                    </p:set>
                                    <p:animEffect transition="in" filter="fade">
                                      <p:cBhvr>
                                        <p:cTn id="32" dur="500"/>
                                        <p:tgtEl>
                                          <p:spTgt spid="7424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42403">
                                            <p:txEl>
                                              <p:pRg st="6" end="6"/>
                                            </p:txEl>
                                          </p:spTgt>
                                        </p:tgtEl>
                                        <p:attrNameLst>
                                          <p:attrName>style.visibility</p:attrName>
                                        </p:attrNameLst>
                                      </p:cBhvr>
                                      <p:to>
                                        <p:strVal val="visible"/>
                                      </p:to>
                                    </p:set>
                                    <p:animEffect transition="in" filter="fade">
                                      <p:cBhvr>
                                        <p:cTn id="37" dur="500"/>
                                        <p:tgtEl>
                                          <p:spTgt spid="7424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42403">
                                            <p:txEl>
                                              <p:pRg st="7" end="7"/>
                                            </p:txEl>
                                          </p:spTgt>
                                        </p:tgtEl>
                                        <p:attrNameLst>
                                          <p:attrName>style.visibility</p:attrName>
                                        </p:attrNameLst>
                                      </p:cBhvr>
                                      <p:to>
                                        <p:strVal val="visible"/>
                                      </p:to>
                                    </p:set>
                                    <p:animEffect transition="in" filter="fade">
                                      <p:cBhvr>
                                        <p:cTn id="42" dur="500"/>
                                        <p:tgtEl>
                                          <p:spTgt spid="7424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42403">
                                            <p:txEl>
                                              <p:pRg st="8" end="8"/>
                                            </p:txEl>
                                          </p:spTgt>
                                        </p:tgtEl>
                                        <p:attrNameLst>
                                          <p:attrName>style.visibility</p:attrName>
                                        </p:attrNameLst>
                                      </p:cBhvr>
                                      <p:to>
                                        <p:strVal val="visible"/>
                                      </p:to>
                                    </p:set>
                                    <p:animEffect transition="in" filter="fade">
                                      <p:cBhvr>
                                        <p:cTn id="47" dur="500"/>
                                        <p:tgtEl>
                                          <p:spTgt spid="742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3" grpId="0" uiExpand="1"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4" name="Rectangle 4"/>
          <p:cNvSpPr>
            <a:spLocks noGrp="1" noChangeArrowheads="1"/>
          </p:cNvSpPr>
          <p:nvPr>
            <p:ph type="title"/>
          </p:nvPr>
        </p:nvSpPr>
        <p:spPr>
          <a:ln/>
        </p:spPr>
        <p:txBody>
          <a:bodyPr>
            <a:normAutofit/>
          </a:bodyPr>
          <a:lstStyle/>
          <a:p>
            <a:r>
              <a:rPr lang="en-US" sz="3200" dirty="0"/>
              <a:t>Internet Ethics </a:t>
            </a:r>
            <a:r>
              <a:rPr lang="en-US" sz="3200" dirty="0" smtClean="0"/>
              <a:t> and </a:t>
            </a:r>
            <a:r>
              <a:rPr lang="en-US" sz="3200" dirty="0"/>
              <a:t>Objectionable Materials</a:t>
            </a:r>
          </a:p>
        </p:txBody>
      </p:sp>
      <p:sp>
        <p:nvSpPr>
          <p:cNvPr id="752643" name="Rectangle 3"/>
          <p:cNvSpPr>
            <a:spLocks noGrp="1" noChangeArrowheads="1"/>
          </p:cNvSpPr>
          <p:nvPr>
            <p:ph idx="1"/>
          </p:nvPr>
        </p:nvSpPr>
        <p:spPr>
          <a:noFill/>
          <a:ln/>
        </p:spPr>
        <p:txBody>
          <a:bodyPr lIns="90488" tIns="44450" rIns="90488" bIns="44450"/>
          <a:lstStyle/>
          <a:p>
            <a:r>
              <a:rPr lang="en-US" dirty="0"/>
              <a:t>Educational Controls</a:t>
            </a:r>
          </a:p>
          <a:p>
            <a:pPr lvl="1"/>
            <a:r>
              <a:rPr lang="en-US" dirty="0"/>
              <a:t>Acceptable Use Policies (AUP)</a:t>
            </a:r>
          </a:p>
          <a:p>
            <a:pPr lvl="2"/>
            <a:r>
              <a:rPr lang="en-US" dirty="0"/>
              <a:t>Use of network is a privilege, not a right</a:t>
            </a:r>
          </a:p>
          <a:p>
            <a:pPr lvl="2"/>
            <a:r>
              <a:rPr lang="en-US" dirty="0"/>
              <a:t>Behave as if you are a guest on the Internet</a:t>
            </a:r>
          </a:p>
          <a:p>
            <a:pPr lvl="2"/>
            <a:r>
              <a:rPr lang="en-US" dirty="0"/>
              <a:t>Rules concerning objectionable sites</a:t>
            </a:r>
          </a:p>
          <a:p>
            <a:pPr lvl="2"/>
            <a:r>
              <a:rPr lang="en-US" dirty="0"/>
              <a:t>Rules concerning copyright issues</a:t>
            </a:r>
          </a:p>
          <a:p>
            <a:pPr lvl="2"/>
            <a:r>
              <a:rPr lang="en-US" dirty="0"/>
              <a:t>Outline proper use of equipment</a:t>
            </a:r>
          </a:p>
          <a:p>
            <a:pPr lvl="2"/>
            <a:r>
              <a:rPr lang="en-US" dirty="0"/>
              <a:t>Online safety and personal information</a:t>
            </a:r>
          </a:p>
          <a:p>
            <a:pPr lvl="2"/>
            <a:r>
              <a:rPr lang="en-US" dirty="0"/>
              <a:t>Consequences of violating </a:t>
            </a:r>
            <a:r>
              <a:rPr lang="en-US" dirty="0" smtClean="0"/>
              <a:t>rules</a:t>
            </a:r>
          </a:p>
          <a:p>
            <a:pPr lvl="1"/>
            <a:r>
              <a:rPr lang="en-US" dirty="0"/>
              <a:t>Curriculum resource pages</a:t>
            </a:r>
          </a:p>
          <a:p>
            <a:pPr lvl="2"/>
            <a:r>
              <a:rPr lang="en-US" dirty="0"/>
              <a:t>Acts as guides for students</a:t>
            </a:r>
          </a:p>
          <a:p>
            <a:pPr lvl="2"/>
            <a:r>
              <a:rPr lang="en-US" dirty="0"/>
              <a:t>Sites are pre-evaluated by teachers</a:t>
            </a:r>
          </a:p>
          <a:p>
            <a:pPr lvl="2"/>
            <a:r>
              <a:rPr lang="en-US" dirty="0"/>
              <a:t>Eliminates typing mistakes when typing URLs</a:t>
            </a:r>
          </a:p>
          <a:p>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BF01438D-A448-43D7-B809-59C72500B0AF}" type="slidenum">
              <a:rPr lang="en-US"/>
              <a:pPr/>
              <a:t>41</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2643">
                                            <p:txEl>
                                              <p:pRg st="0" end="0"/>
                                            </p:txEl>
                                          </p:spTgt>
                                        </p:tgtEl>
                                        <p:attrNameLst>
                                          <p:attrName>style.visibility</p:attrName>
                                        </p:attrNameLst>
                                      </p:cBhvr>
                                      <p:to>
                                        <p:strVal val="visible"/>
                                      </p:to>
                                    </p:set>
                                    <p:animEffect transition="in" filter="fade">
                                      <p:cBhvr>
                                        <p:cTn id="7" dur="500"/>
                                        <p:tgtEl>
                                          <p:spTgt spid="75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2643">
                                            <p:txEl>
                                              <p:pRg st="1" end="1"/>
                                            </p:txEl>
                                          </p:spTgt>
                                        </p:tgtEl>
                                        <p:attrNameLst>
                                          <p:attrName>style.visibility</p:attrName>
                                        </p:attrNameLst>
                                      </p:cBhvr>
                                      <p:to>
                                        <p:strVal val="visible"/>
                                      </p:to>
                                    </p:set>
                                    <p:animEffect transition="in" filter="fade">
                                      <p:cBhvr>
                                        <p:cTn id="12" dur="500"/>
                                        <p:tgtEl>
                                          <p:spTgt spid="752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2643">
                                            <p:txEl>
                                              <p:pRg st="2" end="2"/>
                                            </p:txEl>
                                          </p:spTgt>
                                        </p:tgtEl>
                                        <p:attrNameLst>
                                          <p:attrName>style.visibility</p:attrName>
                                        </p:attrNameLst>
                                      </p:cBhvr>
                                      <p:to>
                                        <p:strVal val="visible"/>
                                      </p:to>
                                    </p:set>
                                    <p:animEffect transition="in" filter="fade">
                                      <p:cBhvr>
                                        <p:cTn id="17" dur="500"/>
                                        <p:tgtEl>
                                          <p:spTgt spid="752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2643">
                                            <p:txEl>
                                              <p:pRg st="3" end="3"/>
                                            </p:txEl>
                                          </p:spTgt>
                                        </p:tgtEl>
                                        <p:attrNameLst>
                                          <p:attrName>style.visibility</p:attrName>
                                        </p:attrNameLst>
                                      </p:cBhvr>
                                      <p:to>
                                        <p:strVal val="visible"/>
                                      </p:to>
                                    </p:set>
                                    <p:animEffect transition="in" filter="fade">
                                      <p:cBhvr>
                                        <p:cTn id="22" dur="500"/>
                                        <p:tgtEl>
                                          <p:spTgt spid="752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2643">
                                            <p:txEl>
                                              <p:pRg st="4" end="4"/>
                                            </p:txEl>
                                          </p:spTgt>
                                        </p:tgtEl>
                                        <p:attrNameLst>
                                          <p:attrName>style.visibility</p:attrName>
                                        </p:attrNameLst>
                                      </p:cBhvr>
                                      <p:to>
                                        <p:strVal val="visible"/>
                                      </p:to>
                                    </p:set>
                                    <p:animEffect transition="in" filter="fade">
                                      <p:cBhvr>
                                        <p:cTn id="27" dur="500"/>
                                        <p:tgtEl>
                                          <p:spTgt spid="752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52643">
                                            <p:txEl>
                                              <p:pRg st="5" end="5"/>
                                            </p:txEl>
                                          </p:spTgt>
                                        </p:tgtEl>
                                        <p:attrNameLst>
                                          <p:attrName>style.visibility</p:attrName>
                                        </p:attrNameLst>
                                      </p:cBhvr>
                                      <p:to>
                                        <p:strVal val="visible"/>
                                      </p:to>
                                    </p:set>
                                    <p:animEffect transition="in" filter="fade">
                                      <p:cBhvr>
                                        <p:cTn id="32" dur="500"/>
                                        <p:tgtEl>
                                          <p:spTgt spid="7526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2643">
                                            <p:txEl>
                                              <p:pRg st="6" end="6"/>
                                            </p:txEl>
                                          </p:spTgt>
                                        </p:tgtEl>
                                        <p:attrNameLst>
                                          <p:attrName>style.visibility</p:attrName>
                                        </p:attrNameLst>
                                      </p:cBhvr>
                                      <p:to>
                                        <p:strVal val="visible"/>
                                      </p:to>
                                    </p:set>
                                    <p:animEffect transition="in" filter="fade">
                                      <p:cBhvr>
                                        <p:cTn id="37" dur="500"/>
                                        <p:tgtEl>
                                          <p:spTgt spid="7526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2643">
                                            <p:txEl>
                                              <p:pRg st="7" end="7"/>
                                            </p:txEl>
                                          </p:spTgt>
                                        </p:tgtEl>
                                        <p:attrNameLst>
                                          <p:attrName>style.visibility</p:attrName>
                                        </p:attrNameLst>
                                      </p:cBhvr>
                                      <p:to>
                                        <p:strVal val="visible"/>
                                      </p:to>
                                    </p:set>
                                    <p:animEffect transition="in" filter="fade">
                                      <p:cBhvr>
                                        <p:cTn id="42" dur="500"/>
                                        <p:tgtEl>
                                          <p:spTgt spid="7526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52643">
                                            <p:txEl>
                                              <p:pRg st="8" end="8"/>
                                            </p:txEl>
                                          </p:spTgt>
                                        </p:tgtEl>
                                        <p:attrNameLst>
                                          <p:attrName>style.visibility</p:attrName>
                                        </p:attrNameLst>
                                      </p:cBhvr>
                                      <p:to>
                                        <p:strVal val="visible"/>
                                      </p:to>
                                    </p:set>
                                    <p:animEffect transition="in" filter="fade">
                                      <p:cBhvr>
                                        <p:cTn id="47" dur="500"/>
                                        <p:tgtEl>
                                          <p:spTgt spid="7526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52643">
                                            <p:txEl>
                                              <p:pRg st="9" end="9"/>
                                            </p:txEl>
                                          </p:spTgt>
                                        </p:tgtEl>
                                        <p:attrNameLst>
                                          <p:attrName>style.visibility</p:attrName>
                                        </p:attrNameLst>
                                      </p:cBhvr>
                                      <p:to>
                                        <p:strVal val="visible"/>
                                      </p:to>
                                    </p:set>
                                    <p:animEffect transition="in" filter="fade">
                                      <p:cBhvr>
                                        <p:cTn id="52" dur="500"/>
                                        <p:tgtEl>
                                          <p:spTgt spid="7526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52643">
                                            <p:txEl>
                                              <p:pRg st="10" end="10"/>
                                            </p:txEl>
                                          </p:spTgt>
                                        </p:tgtEl>
                                        <p:attrNameLst>
                                          <p:attrName>style.visibility</p:attrName>
                                        </p:attrNameLst>
                                      </p:cBhvr>
                                      <p:to>
                                        <p:strVal val="visible"/>
                                      </p:to>
                                    </p:set>
                                    <p:animEffect transition="in" filter="fade">
                                      <p:cBhvr>
                                        <p:cTn id="57" dur="500"/>
                                        <p:tgtEl>
                                          <p:spTgt spid="7526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52643">
                                            <p:txEl>
                                              <p:pRg st="11" end="11"/>
                                            </p:txEl>
                                          </p:spTgt>
                                        </p:tgtEl>
                                        <p:attrNameLst>
                                          <p:attrName>style.visibility</p:attrName>
                                        </p:attrNameLst>
                                      </p:cBhvr>
                                      <p:to>
                                        <p:strVal val="visible"/>
                                      </p:to>
                                    </p:set>
                                    <p:animEffect transition="in" filter="fade">
                                      <p:cBhvr>
                                        <p:cTn id="62" dur="500"/>
                                        <p:tgtEl>
                                          <p:spTgt spid="75264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52643">
                                            <p:txEl>
                                              <p:pRg st="12" end="12"/>
                                            </p:txEl>
                                          </p:spTgt>
                                        </p:tgtEl>
                                        <p:attrNameLst>
                                          <p:attrName>style.visibility</p:attrName>
                                        </p:attrNameLst>
                                      </p:cBhvr>
                                      <p:to>
                                        <p:strVal val="visible"/>
                                      </p:to>
                                    </p:set>
                                    <p:animEffect transition="in" filter="fade">
                                      <p:cBhvr>
                                        <p:cTn id="67" dur="500"/>
                                        <p:tgtEl>
                                          <p:spTgt spid="7526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3"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4" name="Rectangle 4"/>
          <p:cNvSpPr>
            <a:spLocks noGrp="1" noChangeArrowheads="1"/>
          </p:cNvSpPr>
          <p:nvPr>
            <p:ph type="title"/>
          </p:nvPr>
        </p:nvSpPr>
        <p:spPr>
          <a:ln/>
        </p:spPr>
        <p:txBody>
          <a:bodyPr>
            <a:normAutofit/>
          </a:bodyPr>
          <a:lstStyle/>
          <a:p>
            <a:r>
              <a:rPr lang="en-US" sz="3200" dirty="0"/>
              <a:t>Internet Ethics </a:t>
            </a:r>
            <a:r>
              <a:rPr lang="en-US" sz="3200" dirty="0" smtClean="0"/>
              <a:t>and </a:t>
            </a:r>
            <a:r>
              <a:rPr lang="en-US" sz="3200" dirty="0"/>
              <a:t>Objectionable Materials</a:t>
            </a:r>
          </a:p>
        </p:txBody>
      </p:sp>
      <p:sp>
        <p:nvSpPr>
          <p:cNvPr id="757763" name="Rectangle 3"/>
          <p:cNvSpPr>
            <a:spLocks noGrp="1" noChangeArrowheads="1"/>
          </p:cNvSpPr>
          <p:nvPr>
            <p:ph idx="1"/>
          </p:nvPr>
        </p:nvSpPr>
        <p:spPr>
          <a:noFill/>
          <a:ln/>
        </p:spPr>
        <p:txBody>
          <a:bodyPr lIns="90488" tIns="44450" rIns="90488" bIns="44450"/>
          <a:lstStyle/>
          <a:p>
            <a:r>
              <a:rPr lang="en-US" dirty="0"/>
              <a:t>Educational Controls</a:t>
            </a:r>
          </a:p>
          <a:p>
            <a:pPr lvl="1"/>
            <a:r>
              <a:rPr lang="en-US" dirty="0" smtClean="0"/>
              <a:t>Teacher observation</a:t>
            </a:r>
          </a:p>
          <a:p>
            <a:pPr lvl="2"/>
            <a:r>
              <a:rPr lang="en-US" dirty="0" smtClean="0"/>
              <a:t>Final measure to prevent students from accessing objectionable and inappropriate materials</a:t>
            </a:r>
          </a:p>
          <a:p>
            <a:pPr lvl="2"/>
            <a:r>
              <a:rPr lang="en-US" dirty="0" smtClean="0"/>
              <a:t>Instruct students on use of Back button on the browser</a:t>
            </a:r>
          </a:p>
          <a:p>
            <a:pPr lvl="2"/>
            <a:r>
              <a:rPr lang="en-US" dirty="0" smtClean="0"/>
              <a:t>Understanding of ethical concepts</a:t>
            </a:r>
          </a:p>
          <a:p>
            <a:pPr lvl="2"/>
            <a:endParaRPr lang="en-US" dirty="0"/>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C4999F37-93B1-4C85-966C-3EB26C66E090}" type="slidenum">
              <a:rPr lang="en-US"/>
              <a:pPr/>
              <a:t>42</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animEffect transition="in" filter="fade">
                                      <p:cBhvr>
                                        <p:cTn id="7" dur="500"/>
                                        <p:tgtEl>
                                          <p:spTgt spid="75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63">
                                            <p:txEl>
                                              <p:pRg st="1" end="1"/>
                                            </p:txEl>
                                          </p:spTgt>
                                        </p:tgtEl>
                                        <p:attrNameLst>
                                          <p:attrName>style.visibility</p:attrName>
                                        </p:attrNameLst>
                                      </p:cBhvr>
                                      <p:to>
                                        <p:strVal val="visible"/>
                                      </p:to>
                                    </p:set>
                                    <p:animEffect transition="in" filter="fade">
                                      <p:cBhvr>
                                        <p:cTn id="12" dur="500"/>
                                        <p:tgtEl>
                                          <p:spTgt spid="757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63">
                                            <p:txEl>
                                              <p:pRg st="2" end="2"/>
                                            </p:txEl>
                                          </p:spTgt>
                                        </p:tgtEl>
                                        <p:attrNameLst>
                                          <p:attrName>style.visibility</p:attrName>
                                        </p:attrNameLst>
                                      </p:cBhvr>
                                      <p:to>
                                        <p:strVal val="visible"/>
                                      </p:to>
                                    </p:set>
                                    <p:animEffect transition="in" filter="fade">
                                      <p:cBhvr>
                                        <p:cTn id="17" dur="500"/>
                                        <p:tgtEl>
                                          <p:spTgt spid="757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7763">
                                            <p:txEl>
                                              <p:pRg st="3" end="3"/>
                                            </p:txEl>
                                          </p:spTgt>
                                        </p:tgtEl>
                                        <p:attrNameLst>
                                          <p:attrName>style.visibility</p:attrName>
                                        </p:attrNameLst>
                                      </p:cBhvr>
                                      <p:to>
                                        <p:strVal val="visible"/>
                                      </p:to>
                                    </p:set>
                                    <p:animEffect transition="in" filter="fade">
                                      <p:cBhvr>
                                        <p:cTn id="22" dur="500"/>
                                        <p:tgtEl>
                                          <p:spTgt spid="7577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7763">
                                            <p:txEl>
                                              <p:pRg st="4" end="4"/>
                                            </p:txEl>
                                          </p:spTgt>
                                        </p:tgtEl>
                                        <p:attrNameLst>
                                          <p:attrName>style.visibility</p:attrName>
                                        </p:attrNameLst>
                                      </p:cBhvr>
                                      <p:to>
                                        <p:strVal val="visible"/>
                                      </p:to>
                                    </p:set>
                                    <p:animEffect transition="in" filter="fade">
                                      <p:cBhvr>
                                        <p:cTn id="27" dur="500"/>
                                        <p:tgtEl>
                                          <p:spTgt spid="757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Computing</a:t>
            </a:r>
            <a:endParaRPr lang="en-US" dirty="0"/>
          </a:p>
        </p:txBody>
      </p:sp>
      <p:sp>
        <p:nvSpPr>
          <p:cNvPr id="3" name="Content Placeholder 2"/>
          <p:cNvSpPr>
            <a:spLocks noGrp="1"/>
          </p:cNvSpPr>
          <p:nvPr>
            <p:ph idx="1"/>
          </p:nvPr>
        </p:nvSpPr>
        <p:spPr/>
        <p:txBody>
          <a:bodyPr/>
          <a:lstStyle/>
          <a:p>
            <a:r>
              <a:rPr lang="en-US" dirty="0" smtClean="0"/>
              <a:t>Involves reducing the use of electricity and the production of environmental waste while using a computer</a:t>
            </a:r>
          </a:p>
          <a:p>
            <a:r>
              <a:rPr lang="en-US" dirty="0" smtClean="0"/>
              <a:t>Society and schools are taking measures to combat it</a:t>
            </a:r>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BB3E9729-9640-44AF-A065-950E4BF49E40}"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2" name="Rectangle 4"/>
          <p:cNvSpPr>
            <a:spLocks noGrp="1" noChangeArrowheads="1"/>
          </p:cNvSpPr>
          <p:nvPr>
            <p:ph type="title"/>
          </p:nvPr>
        </p:nvSpPr>
        <p:spPr>
          <a:ln/>
        </p:spPr>
        <p:txBody>
          <a:bodyPr/>
          <a:lstStyle/>
          <a:p>
            <a:r>
              <a:rPr lang="en-US"/>
              <a:t>Health Issues</a:t>
            </a:r>
          </a:p>
        </p:txBody>
      </p:sp>
      <p:sp>
        <p:nvSpPr>
          <p:cNvPr id="759811" name="Rectangle 3"/>
          <p:cNvSpPr>
            <a:spLocks noGrp="1" noChangeArrowheads="1"/>
          </p:cNvSpPr>
          <p:nvPr>
            <p:ph idx="1"/>
          </p:nvPr>
        </p:nvSpPr>
        <p:spPr>
          <a:noFill/>
          <a:ln/>
        </p:spPr>
        <p:txBody>
          <a:bodyPr lIns="90488" tIns="44450" rIns="90488" bIns="44450"/>
          <a:lstStyle/>
          <a:p>
            <a:r>
              <a:rPr lang="en-US"/>
              <a:t>Computers and Health Issues</a:t>
            </a:r>
          </a:p>
          <a:p>
            <a:pPr lvl="1"/>
            <a:r>
              <a:rPr lang="en-US"/>
              <a:t>Musculoskeletal Disorder (MSD)</a:t>
            </a:r>
          </a:p>
          <a:p>
            <a:pPr lvl="1"/>
            <a:r>
              <a:rPr lang="en-US"/>
              <a:t>Repetitive Strain Injury (RSI)</a:t>
            </a:r>
          </a:p>
          <a:p>
            <a:pPr lvl="1"/>
            <a:r>
              <a:rPr lang="en-US"/>
              <a:t>Carpal Tunnel Syndrome (CTS)</a:t>
            </a:r>
          </a:p>
          <a:p>
            <a:pPr lvl="2"/>
            <a:r>
              <a:rPr lang="en-US"/>
              <a:t>Hand Exercises</a:t>
            </a:r>
          </a:p>
          <a:p>
            <a:pPr lvl="1"/>
            <a:r>
              <a:rPr lang="en-US"/>
              <a:t>Computer Vision Syndrome (CVS)</a:t>
            </a:r>
          </a:p>
          <a:p>
            <a:pPr lvl="2"/>
            <a:r>
              <a:rPr lang="en-US"/>
              <a:t>Techniques to ease eyestrain</a:t>
            </a:r>
          </a:p>
        </p:txBody>
      </p:sp>
      <p:sp>
        <p:nvSpPr>
          <p:cNvPr id="4"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5" name="Slide Number Placeholder 4"/>
          <p:cNvSpPr>
            <a:spLocks noGrp="1"/>
          </p:cNvSpPr>
          <p:nvPr>
            <p:ph type="sldNum" sz="quarter" idx="4294967295"/>
          </p:nvPr>
        </p:nvSpPr>
        <p:spPr>
          <a:xfrm>
            <a:off x="7620000" y="18288"/>
            <a:ext cx="1066800" cy="329184"/>
          </a:xfrm>
        </p:spPr>
        <p:txBody>
          <a:bodyPr/>
          <a:lstStyle/>
          <a:p>
            <a:fld id="{CBC3B8E1-DC3B-4D9A-ADAE-1178F59A2DE6}" type="slidenum">
              <a:rPr lang="en-US"/>
              <a:pPr/>
              <a:t>44</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9811">
                                            <p:txEl>
                                              <p:pRg st="0" end="0"/>
                                            </p:txEl>
                                          </p:spTgt>
                                        </p:tgtEl>
                                        <p:attrNameLst>
                                          <p:attrName>style.visibility</p:attrName>
                                        </p:attrNameLst>
                                      </p:cBhvr>
                                      <p:to>
                                        <p:strVal val="visible"/>
                                      </p:to>
                                    </p:set>
                                    <p:animEffect transition="in" filter="fade">
                                      <p:cBhvr>
                                        <p:cTn id="7" dur="500"/>
                                        <p:tgtEl>
                                          <p:spTgt spid="75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9811">
                                            <p:txEl>
                                              <p:pRg st="1" end="1"/>
                                            </p:txEl>
                                          </p:spTgt>
                                        </p:tgtEl>
                                        <p:attrNameLst>
                                          <p:attrName>style.visibility</p:attrName>
                                        </p:attrNameLst>
                                      </p:cBhvr>
                                      <p:to>
                                        <p:strVal val="visible"/>
                                      </p:to>
                                    </p:set>
                                    <p:animEffect transition="in" filter="fade">
                                      <p:cBhvr>
                                        <p:cTn id="12" dur="500"/>
                                        <p:tgtEl>
                                          <p:spTgt spid="75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9811">
                                            <p:txEl>
                                              <p:pRg st="2" end="2"/>
                                            </p:txEl>
                                          </p:spTgt>
                                        </p:tgtEl>
                                        <p:attrNameLst>
                                          <p:attrName>style.visibility</p:attrName>
                                        </p:attrNameLst>
                                      </p:cBhvr>
                                      <p:to>
                                        <p:strVal val="visible"/>
                                      </p:to>
                                    </p:set>
                                    <p:animEffect transition="in" filter="fade">
                                      <p:cBhvr>
                                        <p:cTn id="17" dur="500"/>
                                        <p:tgtEl>
                                          <p:spTgt spid="75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9811">
                                            <p:txEl>
                                              <p:pRg st="3" end="3"/>
                                            </p:txEl>
                                          </p:spTgt>
                                        </p:tgtEl>
                                        <p:attrNameLst>
                                          <p:attrName>style.visibility</p:attrName>
                                        </p:attrNameLst>
                                      </p:cBhvr>
                                      <p:to>
                                        <p:strVal val="visible"/>
                                      </p:to>
                                    </p:set>
                                    <p:animEffect transition="in" filter="fade">
                                      <p:cBhvr>
                                        <p:cTn id="22" dur="500"/>
                                        <p:tgtEl>
                                          <p:spTgt spid="759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9811">
                                            <p:txEl>
                                              <p:pRg st="4" end="4"/>
                                            </p:txEl>
                                          </p:spTgt>
                                        </p:tgtEl>
                                        <p:attrNameLst>
                                          <p:attrName>style.visibility</p:attrName>
                                        </p:attrNameLst>
                                      </p:cBhvr>
                                      <p:to>
                                        <p:strVal val="visible"/>
                                      </p:to>
                                    </p:set>
                                    <p:animEffect transition="in" filter="fade">
                                      <p:cBhvr>
                                        <p:cTn id="27" dur="500"/>
                                        <p:tgtEl>
                                          <p:spTgt spid="7598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59811">
                                            <p:txEl>
                                              <p:pRg st="5" end="5"/>
                                            </p:txEl>
                                          </p:spTgt>
                                        </p:tgtEl>
                                        <p:attrNameLst>
                                          <p:attrName>style.visibility</p:attrName>
                                        </p:attrNameLst>
                                      </p:cBhvr>
                                      <p:to>
                                        <p:strVal val="visible"/>
                                      </p:to>
                                    </p:set>
                                    <p:animEffect transition="in" filter="fade">
                                      <p:cBhvr>
                                        <p:cTn id="32" dur="500"/>
                                        <p:tgtEl>
                                          <p:spTgt spid="7598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9811">
                                            <p:txEl>
                                              <p:pRg st="6" end="6"/>
                                            </p:txEl>
                                          </p:spTgt>
                                        </p:tgtEl>
                                        <p:attrNameLst>
                                          <p:attrName>style.visibility</p:attrName>
                                        </p:attrNameLst>
                                      </p:cBhvr>
                                      <p:to>
                                        <p:strVal val="visible"/>
                                      </p:to>
                                    </p:set>
                                    <p:animEffect transition="in" filter="fade">
                                      <p:cBhvr>
                                        <p:cTn id="37" dur="500"/>
                                        <p:tgtEl>
                                          <p:spTgt spid="75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uiExpand="1"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61" name="Rectangle 5"/>
          <p:cNvSpPr>
            <a:spLocks noGrp="1" noChangeArrowheads="1"/>
          </p:cNvSpPr>
          <p:nvPr>
            <p:ph type="title"/>
          </p:nvPr>
        </p:nvSpPr>
        <p:spPr>
          <a:ln/>
        </p:spPr>
        <p:txBody>
          <a:bodyPr/>
          <a:lstStyle/>
          <a:p>
            <a:r>
              <a:rPr lang="en-US"/>
              <a:t>Health Issues</a:t>
            </a:r>
          </a:p>
        </p:txBody>
      </p:sp>
      <p:sp>
        <p:nvSpPr>
          <p:cNvPr id="761859" name="Rectangle 3"/>
          <p:cNvSpPr>
            <a:spLocks noGrp="1" noChangeArrowheads="1"/>
          </p:cNvSpPr>
          <p:nvPr>
            <p:ph idx="1"/>
          </p:nvPr>
        </p:nvSpPr>
        <p:spPr>
          <a:xfrm>
            <a:off x="457200" y="990600"/>
            <a:ext cx="8229600" cy="5410200"/>
          </a:xfrm>
          <a:noFill/>
          <a:ln/>
        </p:spPr>
        <p:txBody>
          <a:bodyPr lIns="90488" tIns="44450" rIns="90488" bIns="44450"/>
          <a:lstStyle/>
          <a:p>
            <a:r>
              <a:rPr lang="en-US" dirty="0"/>
              <a:t>Ergonomics</a:t>
            </a:r>
          </a:p>
          <a:p>
            <a:pPr lvl="1"/>
            <a:r>
              <a:rPr lang="en-US" dirty="0"/>
              <a:t>An applied science devoted to incorporating comfort, efficiency, and safety into the design of items in the </a:t>
            </a:r>
            <a:r>
              <a:rPr lang="en-US" dirty="0" smtClean="0"/>
              <a:t>workplace</a:t>
            </a:r>
          </a:p>
        </p:txBody>
      </p:sp>
      <p:sp>
        <p:nvSpPr>
          <p:cNvPr id="5" name="Footer Placeholder 3"/>
          <p:cNvSpPr>
            <a:spLocks noGrp="1"/>
          </p:cNvSpPr>
          <p:nvPr>
            <p:ph type="ftr" sz="quarter" idx="4294967295"/>
          </p:nvPr>
        </p:nvSpPr>
        <p:spPr>
          <a:xfrm>
            <a:off x="3429000" y="18288"/>
            <a:ext cx="4114800" cy="329184"/>
          </a:xfrm>
        </p:spPr>
        <p:txBody>
          <a:bodyPr/>
          <a:lstStyle/>
          <a:p>
            <a:r>
              <a:rPr lang="en-US" smtClean="0"/>
              <a:t>Chapter 8: Security Issues and Ethics in Education</a:t>
            </a:r>
            <a:endParaRPr lang="en-US"/>
          </a:p>
        </p:txBody>
      </p:sp>
      <p:sp>
        <p:nvSpPr>
          <p:cNvPr id="6" name="Slide Number Placeholder 4"/>
          <p:cNvSpPr>
            <a:spLocks noGrp="1"/>
          </p:cNvSpPr>
          <p:nvPr>
            <p:ph type="sldNum" sz="quarter" idx="4294967295"/>
          </p:nvPr>
        </p:nvSpPr>
        <p:spPr>
          <a:xfrm>
            <a:off x="7620000" y="18288"/>
            <a:ext cx="1066800" cy="329184"/>
          </a:xfrm>
        </p:spPr>
        <p:txBody>
          <a:bodyPr/>
          <a:lstStyle/>
          <a:p>
            <a:fld id="{2A3C8C86-1BF8-4240-8589-332CF9DFBB51}" type="slidenum">
              <a:rPr lang="en-US"/>
              <a:pPr/>
              <a:t>45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52959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Computer Virus</a:t>
            </a:r>
            <a:endParaRPr lang="en-US" dirty="0"/>
          </a:p>
        </p:txBody>
      </p:sp>
      <p:sp>
        <p:nvSpPr>
          <p:cNvPr id="3" name="Content Placeholder 2"/>
          <p:cNvSpPr>
            <a:spLocks noGrp="1"/>
          </p:cNvSpPr>
          <p:nvPr>
            <p:ph idx="1"/>
          </p:nvPr>
        </p:nvSpPr>
        <p:spPr/>
        <p:txBody>
          <a:bodyPr/>
          <a:lstStyle/>
          <a:p>
            <a:r>
              <a:rPr lang="en-US" sz="2400" smtClean="0"/>
              <a:t>Computer program designed to copy itself into other programs, with the intention of causing mischief or damage</a:t>
            </a:r>
          </a:p>
          <a:p>
            <a:r>
              <a:rPr lang="en-US" sz="2400" smtClean="0"/>
              <a:t>A virus is loaded into a computer's memory and instructs its host program to copy the viral code into any number of other programs and files stored in the computer.</a:t>
            </a:r>
          </a:p>
          <a:p>
            <a:r>
              <a:rPr lang="en-US" sz="2400" smtClean="0"/>
              <a:t>When the program is started or the file is accessed a fatal error occurs usually causing the program to shut down or in rare cases the computer to crash. </a:t>
            </a:r>
          </a:p>
          <a:p>
            <a:endParaRPr lang="en-US" sz="2400" smtClean="0"/>
          </a:p>
          <a:p>
            <a:endParaRPr lang="en-US" sz="2400" smtClean="0"/>
          </a:p>
        </p:txBody>
      </p:sp>
    </p:spTree>
    <p:extLst>
      <p:ext uri="{BB962C8B-B14F-4D97-AF65-F5344CB8AC3E}">
        <p14:creationId xmlns:p14="http://schemas.microsoft.com/office/powerpoint/2010/main" val="2975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Worms</a:t>
            </a:r>
            <a:endParaRPr lang="en-US" dirty="0"/>
          </a:p>
        </p:txBody>
      </p:sp>
      <p:sp>
        <p:nvSpPr>
          <p:cNvPr id="3" name="Content Placeholder 2"/>
          <p:cNvSpPr>
            <a:spLocks noGrp="1"/>
          </p:cNvSpPr>
          <p:nvPr>
            <p:ph idx="1"/>
          </p:nvPr>
        </p:nvSpPr>
        <p:spPr/>
        <p:txBody>
          <a:bodyPr/>
          <a:lstStyle/>
          <a:p>
            <a:r>
              <a:rPr lang="en-US" sz="2400" smtClean="0"/>
              <a:t>A computer worm is a type of virus that replicates itself, but does not alter any files on your machine.</a:t>
            </a:r>
          </a:p>
          <a:p>
            <a:r>
              <a:rPr lang="en-US" sz="2400" smtClean="0"/>
              <a:t>Worms cause havoc by multiplying so many times that they take up all your computer's available memory or hard disk space.</a:t>
            </a:r>
          </a:p>
          <a:p>
            <a:r>
              <a:rPr lang="en-US" sz="2400" smtClean="0"/>
              <a:t>This can lead to denial of service.</a:t>
            </a:r>
          </a:p>
        </p:txBody>
      </p:sp>
    </p:spTree>
    <p:extLst>
      <p:ext uri="{BB962C8B-B14F-4D97-AF65-F5344CB8AC3E}">
        <p14:creationId xmlns:p14="http://schemas.microsoft.com/office/powerpoint/2010/main" val="28832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Trojan horses</a:t>
            </a:r>
            <a:endParaRPr lang="en-US" dirty="0"/>
          </a:p>
        </p:txBody>
      </p:sp>
      <p:sp>
        <p:nvSpPr>
          <p:cNvPr id="3" name="Content Placeholder 2"/>
          <p:cNvSpPr>
            <a:spLocks noGrp="1"/>
          </p:cNvSpPr>
          <p:nvPr>
            <p:ph idx="1"/>
          </p:nvPr>
        </p:nvSpPr>
        <p:spPr/>
        <p:txBody>
          <a:bodyPr/>
          <a:lstStyle/>
          <a:p>
            <a:r>
              <a:rPr lang="en-US" sz="2400" smtClean="0"/>
              <a:t>A Trojan horses is a software programs that masquerade as a regular program, such as games, disk utilities, and even antivirus programs.</a:t>
            </a:r>
          </a:p>
          <a:p>
            <a:r>
              <a:rPr lang="en-US" sz="2400" smtClean="0"/>
              <a:t>A Trojan horse might appear to be a computer game, but once you double-click it, the program starts writing over certain parts of your hard drive, corrupting your data. </a:t>
            </a:r>
          </a:p>
        </p:txBody>
      </p:sp>
    </p:spTree>
    <p:extLst>
      <p:ext uri="{BB962C8B-B14F-4D97-AF65-F5344CB8AC3E}">
        <p14:creationId xmlns:p14="http://schemas.microsoft.com/office/powerpoint/2010/main" val="40760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Spyware</a:t>
            </a:r>
            <a:endParaRPr lang="en-US" dirty="0"/>
          </a:p>
        </p:txBody>
      </p:sp>
      <p:sp>
        <p:nvSpPr>
          <p:cNvPr id="3" name="Content Placeholder 2"/>
          <p:cNvSpPr>
            <a:spLocks noGrp="1"/>
          </p:cNvSpPr>
          <p:nvPr>
            <p:ph idx="1"/>
          </p:nvPr>
        </p:nvSpPr>
        <p:spPr/>
        <p:txBody>
          <a:bodyPr/>
          <a:lstStyle/>
          <a:p>
            <a:r>
              <a:rPr lang="en-US" sz="2400" smtClean="0"/>
              <a:t>As the name implies, this is software that "spies" on your computer</a:t>
            </a:r>
          </a:p>
          <a:p>
            <a:r>
              <a:rPr lang="en-US" sz="2400" smtClean="0"/>
              <a:t>Spyware can capture information like Web browsing habits, e-mail messages, usernames and passwords, and credit card information.</a:t>
            </a:r>
          </a:p>
          <a:p>
            <a:r>
              <a:rPr lang="en-US" sz="2400" smtClean="0"/>
              <a:t>If left unchecked, the software can transmit this data to another person's computer over the Internet.</a:t>
            </a:r>
          </a:p>
        </p:txBody>
      </p:sp>
    </p:spTree>
    <p:extLst>
      <p:ext uri="{BB962C8B-B14F-4D97-AF65-F5344CB8AC3E}">
        <p14:creationId xmlns:p14="http://schemas.microsoft.com/office/powerpoint/2010/main" val="31090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a:t>
            </a:r>
            <a:r>
              <a:rPr lang="en-US" dirty="0" smtClean="0"/>
              <a:t>Malware Infection</a:t>
            </a:r>
            <a:endParaRPr lang="en-US" dirty="0"/>
          </a:p>
        </p:txBody>
      </p:sp>
      <p:sp>
        <p:nvSpPr>
          <p:cNvPr id="3" name="Content Placeholder 2"/>
          <p:cNvSpPr>
            <a:spLocks noGrp="1"/>
          </p:cNvSpPr>
          <p:nvPr>
            <p:ph idx="1"/>
          </p:nvPr>
        </p:nvSpPr>
        <p:spPr/>
        <p:txBody>
          <a:bodyPr/>
          <a:lstStyle/>
          <a:p>
            <a:r>
              <a:rPr lang="en-US" dirty="0" smtClean="0"/>
              <a:t>An</a:t>
            </a:r>
            <a:r>
              <a:rPr lang="en-US" dirty="0"/>
              <a:t> unusual message or graphical image appears on the computer screen.</a:t>
            </a:r>
          </a:p>
          <a:p>
            <a:r>
              <a:rPr lang="en-US" dirty="0" smtClean="0"/>
              <a:t>An</a:t>
            </a:r>
            <a:r>
              <a:rPr lang="en-US" dirty="0"/>
              <a:t> unusual sound or music plays randomly.</a:t>
            </a:r>
          </a:p>
          <a:p>
            <a:r>
              <a:rPr lang="en-US" dirty="0" smtClean="0"/>
              <a:t>The</a:t>
            </a:r>
            <a:r>
              <a:rPr lang="en-US" dirty="0"/>
              <a:t> available memory is less than what should be available.</a:t>
            </a:r>
          </a:p>
          <a:p>
            <a:r>
              <a:rPr lang="en-US" dirty="0" smtClean="0"/>
              <a:t>A</a:t>
            </a:r>
            <a:r>
              <a:rPr lang="en-US" dirty="0"/>
              <a:t> program or file suddenly is missing.</a:t>
            </a:r>
          </a:p>
          <a:p>
            <a:r>
              <a:rPr lang="en-US" dirty="0" smtClean="0"/>
              <a:t>An</a:t>
            </a:r>
            <a:r>
              <a:rPr lang="en-US" dirty="0"/>
              <a:t> unknown program or file mysteriously appears.</a:t>
            </a:r>
          </a:p>
          <a:p>
            <a:r>
              <a:rPr lang="en-US" dirty="0" smtClean="0"/>
              <a:t>The</a:t>
            </a:r>
            <a:r>
              <a:rPr lang="en-US" dirty="0"/>
              <a:t> size of a file changes without explanation.</a:t>
            </a:r>
          </a:p>
          <a:p>
            <a:r>
              <a:rPr lang="en-US" dirty="0" smtClean="0"/>
              <a:t>A</a:t>
            </a:r>
            <a:r>
              <a:rPr lang="en-US" dirty="0"/>
              <a:t> file becomes corrupted.</a:t>
            </a:r>
          </a:p>
          <a:p>
            <a:r>
              <a:rPr lang="en-US" dirty="0" smtClean="0"/>
              <a:t>A</a:t>
            </a:r>
            <a:r>
              <a:rPr lang="en-US" dirty="0"/>
              <a:t> program or file does not work properly</a:t>
            </a:r>
          </a:p>
        </p:txBody>
      </p:sp>
    </p:spTree>
    <p:extLst>
      <p:ext uri="{BB962C8B-B14F-4D97-AF65-F5344CB8AC3E}">
        <p14:creationId xmlns:p14="http://schemas.microsoft.com/office/powerpoint/2010/main" val="4910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6391</TotalTime>
  <Pages>88</Pages>
  <Words>2297</Words>
  <Application>Microsoft Office PowerPoint</Application>
  <PresentationFormat>On-screen Show (4:3)</PresentationFormat>
  <Paragraphs>305</Paragraphs>
  <Slides>45</Slides>
  <Notes>18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Chapter 8</vt:lpstr>
      <vt:lpstr>Chapter Objectives</vt:lpstr>
      <vt:lpstr>Computer Security: Risks and Safeguards</vt:lpstr>
      <vt:lpstr>Malware</vt:lpstr>
      <vt:lpstr>Computer Virus</vt:lpstr>
      <vt:lpstr>Worms</vt:lpstr>
      <vt:lpstr>Trojan horses</vt:lpstr>
      <vt:lpstr>Spyware</vt:lpstr>
      <vt:lpstr>Signs of Malware Infection</vt:lpstr>
      <vt:lpstr>Preventing Malware from Infecting Your Computer</vt:lpstr>
      <vt:lpstr>Anti-virus Programs</vt:lpstr>
      <vt:lpstr>Anti-virus Programs</vt:lpstr>
      <vt:lpstr>Internet and Network Attacks</vt:lpstr>
      <vt:lpstr>Firewall</vt:lpstr>
      <vt:lpstr>Firewall</vt:lpstr>
      <vt:lpstr>User Names and Passwords</vt:lpstr>
      <vt:lpstr>User Names and Passwords</vt:lpstr>
      <vt:lpstr>Computer Security: Risks and Safeguards</vt:lpstr>
      <vt:lpstr>Computer Security: Risks and Safeguards</vt:lpstr>
      <vt:lpstr>Safeguards Against Software Theft</vt:lpstr>
      <vt:lpstr>Encryption</vt:lpstr>
      <vt:lpstr>Buying Online</vt:lpstr>
      <vt:lpstr>Buying Online -Certification</vt:lpstr>
      <vt:lpstr>Systems Failure</vt:lpstr>
      <vt:lpstr>Power Protection</vt:lpstr>
      <vt:lpstr>Backing up Your Data</vt:lpstr>
      <vt:lpstr>Ethics and the Information Age</vt:lpstr>
      <vt:lpstr>Ethics and the Information Age</vt:lpstr>
      <vt:lpstr>Ethics and the Information Age</vt:lpstr>
      <vt:lpstr>Ethics and the Information Age</vt:lpstr>
      <vt:lpstr>Ethics and the Information Age</vt:lpstr>
      <vt:lpstr>Information Privacy</vt:lpstr>
      <vt:lpstr>Ways to Safe Guard Personal Information</vt:lpstr>
      <vt:lpstr>Ways to Safe Guard Personal Information</vt:lpstr>
      <vt:lpstr>Ethics and the Information Age</vt:lpstr>
      <vt:lpstr>Ethics and the Information Age</vt:lpstr>
      <vt:lpstr>Web Page Guidelines</vt:lpstr>
      <vt:lpstr>Web Page Guidelines</vt:lpstr>
      <vt:lpstr>Internet Ethics and Objectionable Materials</vt:lpstr>
      <vt:lpstr>Internet Ethics and Objectionable Materials</vt:lpstr>
      <vt:lpstr>Internet Ethics  and Objectionable Materials</vt:lpstr>
      <vt:lpstr>Internet Ethics and Objectionable Materials</vt:lpstr>
      <vt:lpstr>Green Computing</vt:lpstr>
      <vt:lpstr>Health Issues</vt:lpstr>
      <vt:lpstr>Health Issues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Shelly Cashman Series  Discovering Computers A Link to the Future</dc:title>
  <dc:creator>Steven Freund</dc:creator>
  <cp:lastModifiedBy>John</cp:lastModifiedBy>
  <cp:revision>178</cp:revision>
  <cp:lastPrinted>1601-01-01T00:00:00Z</cp:lastPrinted>
  <dcterms:created xsi:type="dcterms:W3CDTF">1996-12-30T13:26:22Z</dcterms:created>
  <dcterms:modified xsi:type="dcterms:W3CDTF">2012-11-25T01:29:24Z</dcterms:modified>
</cp:coreProperties>
</file>